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82" r:id="rId6"/>
    <p:sldId id="264" r:id="rId7"/>
    <p:sldId id="271" r:id="rId8"/>
    <p:sldId id="272" r:id="rId9"/>
    <p:sldId id="283" r:id="rId10"/>
    <p:sldId id="273" r:id="rId11"/>
    <p:sldId id="279" r:id="rId12"/>
    <p:sldId id="280" r:id="rId13"/>
    <p:sldId id="281" r:id="rId14"/>
    <p:sldId id="275" r:id="rId15"/>
    <p:sldId id="274" r:id="rId16"/>
    <p:sldId id="276"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CF143-595D-432D-AACC-EC97A8C9E02B}" v="23" dt="2023-09-26T05:57:37.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AE44A0-53C3-42DE-BB12-9EC1DE46C09E}"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6D9CE0C0-2FB4-44A6-B274-C7F0A6F0A3E4}">
      <dgm:prSet/>
      <dgm:spPr/>
      <dgm:t>
        <a:bodyPr/>
        <a:lstStyle/>
        <a:p>
          <a:r>
            <a:rPr lang="en-IN"/>
            <a:t>BY :</a:t>
          </a:r>
          <a:endParaRPr lang="en-US"/>
        </a:p>
      </dgm:t>
    </dgm:pt>
    <dgm:pt modelId="{ADEAAF84-2B0B-4649-8EFE-71D3AEC377F0}" type="parTrans" cxnId="{8DF9D971-EE8B-4653-8C8B-095C38E38A84}">
      <dgm:prSet/>
      <dgm:spPr/>
      <dgm:t>
        <a:bodyPr/>
        <a:lstStyle/>
        <a:p>
          <a:endParaRPr lang="en-US"/>
        </a:p>
      </dgm:t>
    </dgm:pt>
    <dgm:pt modelId="{7CEDAB73-CEF7-44D8-9A15-C0B680B602BF}" type="sibTrans" cxnId="{8DF9D971-EE8B-4653-8C8B-095C38E38A84}">
      <dgm:prSet/>
      <dgm:spPr/>
      <dgm:t>
        <a:bodyPr/>
        <a:lstStyle/>
        <a:p>
          <a:endParaRPr lang="en-US"/>
        </a:p>
      </dgm:t>
    </dgm:pt>
    <dgm:pt modelId="{025363D8-0CE3-48B5-8B25-4BF7B40D2FBA}">
      <dgm:prSet/>
      <dgm:spPr/>
      <dgm:t>
        <a:bodyPr/>
        <a:lstStyle/>
        <a:p>
          <a:r>
            <a:rPr lang="en-IN"/>
            <a:t>SARAVANAN A             210421106085</a:t>
          </a:r>
          <a:endParaRPr lang="en-US"/>
        </a:p>
      </dgm:t>
    </dgm:pt>
    <dgm:pt modelId="{5BEF7F5A-051F-4EA8-BEF6-2206DBD8B8E9}" type="parTrans" cxnId="{BD29E9B0-6945-452D-95DC-5A66DA484979}">
      <dgm:prSet/>
      <dgm:spPr/>
      <dgm:t>
        <a:bodyPr/>
        <a:lstStyle/>
        <a:p>
          <a:endParaRPr lang="en-US"/>
        </a:p>
      </dgm:t>
    </dgm:pt>
    <dgm:pt modelId="{53D06BB5-C22D-4A77-BDA4-4C31F1A6721F}" type="sibTrans" cxnId="{BD29E9B0-6945-452D-95DC-5A66DA484979}">
      <dgm:prSet/>
      <dgm:spPr/>
      <dgm:t>
        <a:bodyPr/>
        <a:lstStyle/>
        <a:p>
          <a:endParaRPr lang="en-US"/>
        </a:p>
      </dgm:t>
    </dgm:pt>
    <dgm:pt modelId="{3273101D-F917-447A-9F03-F9809B612676}">
      <dgm:prSet/>
      <dgm:spPr/>
      <dgm:t>
        <a:bodyPr/>
        <a:lstStyle/>
        <a:p>
          <a:r>
            <a:rPr lang="en-IN"/>
            <a:t>SARAN RAJ S                210421106084</a:t>
          </a:r>
          <a:endParaRPr lang="en-US"/>
        </a:p>
      </dgm:t>
    </dgm:pt>
    <dgm:pt modelId="{0B365C9F-CDDB-4949-A7FA-F950452071A6}" type="parTrans" cxnId="{29C000B2-C762-4D1A-9F12-67A0377DC339}">
      <dgm:prSet/>
      <dgm:spPr/>
      <dgm:t>
        <a:bodyPr/>
        <a:lstStyle/>
        <a:p>
          <a:endParaRPr lang="en-US"/>
        </a:p>
      </dgm:t>
    </dgm:pt>
    <dgm:pt modelId="{4FCB0621-5AD2-4C99-B07C-E82FF4338E3E}" type="sibTrans" cxnId="{29C000B2-C762-4D1A-9F12-67A0377DC339}">
      <dgm:prSet/>
      <dgm:spPr/>
      <dgm:t>
        <a:bodyPr/>
        <a:lstStyle/>
        <a:p>
          <a:endParaRPr lang="en-US"/>
        </a:p>
      </dgm:t>
    </dgm:pt>
    <dgm:pt modelId="{1098FCD4-DC08-485F-BF14-C8ABD25E481F}">
      <dgm:prSet/>
      <dgm:spPr/>
      <dgm:t>
        <a:bodyPr/>
        <a:lstStyle/>
        <a:p>
          <a:r>
            <a:rPr lang="en-IN"/>
            <a:t>SUJARITH J                   210421106102</a:t>
          </a:r>
          <a:endParaRPr lang="en-US"/>
        </a:p>
      </dgm:t>
    </dgm:pt>
    <dgm:pt modelId="{88645EA3-511A-4F64-B4DC-A1DFE788A1C2}" type="parTrans" cxnId="{B817DFBF-CD3E-42A7-B3A2-2F394C776E5C}">
      <dgm:prSet/>
      <dgm:spPr/>
      <dgm:t>
        <a:bodyPr/>
        <a:lstStyle/>
        <a:p>
          <a:endParaRPr lang="en-US"/>
        </a:p>
      </dgm:t>
    </dgm:pt>
    <dgm:pt modelId="{A02D3AE0-DBBE-4C0F-9E1F-49CB320F5F55}" type="sibTrans" cxnId="{B817DFBF-CD3E-42A7-B3A2-2F394C776E5C}">
      <dgm:prSet/>
      <dgm:spPr/>
      <dgm:t>
        <a:bodyPr/>
        <a:lstStyle/>
        <a:p>
          <a:endParaRPr lang="en-US"/>
        </a:p>
      </dgm:t>
    </dgm:pt>
    <dgm:pt modelId="{273950EC-4A2D-4C3A-98F3-22C3E96E2DDC}">
      <dgm:prSet/>
      <dgm:spPr/>
      <dgm:t>
        <a:bodyPr/>
        <a:lstStyle/>
        <a:p>
          <a:r>
            <a:rPr lang="en-IN"/>
            <a:t>VASANTHA RUBAN     210421106118</a:t>
          </a:r>
          <a:endParaRPr lang="en-US"/>
        </a:p>
      </dgm:t>
    </dgm:pt>
    <dgm:pt modelId="{81F36B79-7C6B-4EA6-A9B9-90F8D1FE21E9}" type="parTrans" cxnId="{20B35F09-81AB-481E-AF09-901D8478F1A6}">
      <dgm:prSet/>
      <dgm:spPr/>
      <dgm:t>
        <a:bodyPr/>
        <a:lstStyle/>
        <a:p>
          <a:endParaRPr lang="en-US"/>
        </a:p>
      </dgm:t>
    </dgm:pt>
    <dgm:pt modelId="{88736C97-1CA7-4FC4-8E9F-C61E3DC52A16}" type="sibTrans" cxnId="{20B35F09-81AB-481E-AF09-901D8478F1A6}">
      <dgm:prSet/>
      <dgm:spPr/>
      <dgm:t>
        <a:bodyPr/>
        <a:lstStyle/>
        <a:p>
          <a:endParaRPr lang="en-US"/>
        </a:p>
      </dgm:t>
    </dgm:pt>
    <dgm:pt modelId="{A6038D4C-66A4-418E-90A3-6EDC3BFD84F8}" type="pres">
      <dgm:prSet presAssocID="{C2AE44A0-53C3-42DE-BB12-9EC1DE46C09E}" presName="diagram" presStyleCnt="0">
        <dgm:presLayoutVars>
          <dgm:dir/>
          <dgm:resizeHandles val="exact"/>
        </dgm:presLayoutVars>
      </dgm:prSet>
      <dgm:spPr/>
    </dgm:pt>
    <dgm:pt modelId="{612021B8-9735-413B-A875-06489524E61B}" type="pres">
      <dgm:prSet presAssocID="{6D9CE0C0-2FB4-44A6-B274-C7F0A6F0A3E4}" presName="node" presStyleLbl="node1" presStyleIdx="0" presStyleCnt="1">
        <dgm:presLayoutVars>
          <dgm:bulletEnabled val="1"/>
        </dgm:presLayoutVars>
      </dgm:prSet>
      <dgm:spPr/>
    </dgm:pt>
  </dgm:ptLst>
  <dgm:cxnLst>
    <dgm:cxn modelId="{7D194D03-F56E-47F6-8364-C59F4F7CC8A0}" type="presOf" srcId="{6D9CE0C0-2FB4-44A6-B274-C7F0A6F0A3E4}" destId="{612021B8-9735-413B-A875-06489524E61B}" srcOrd="0" destOrd="0" presId="urn:microsoft.com/office/officeart/2005/8/layout/process5"/>
    <dgm:cxn modelId="{54406904-EA2E-4CD7-BC2A-8602B38BCA96}" type="presOf" srcId="{3273101D-F917-447A-9F03-F9809B612676}" destId="{612021B8-9735-413B-A875-06489524E61B}" srcOrd="0" destOrd="2" presId="urn:microsoft.com/office/officeart/2005/8/layout/process5"/>
    <dgm:cxn modelId="{20B35F09-81AB-481E-AF09-901D8478F1A6}" srcId="{6D9CE0C0-2FB4-44A6-B274-C7F0A6F0A3E4}" destId="{273950EC-4A2D-4C3A-98F3-22C3E96E2DDC}" srcOrd="3" destOrd="0" parTransId="{81F36B79-7C6B-4EA6-A9B9-90F8D1FE21E9}" sibTransId="{88736C97-1CA7-4FC4-8E9F-C61E3DC52A16}"/>
    <dgm:cxn modelId="{16796861-AC89-4811-9BF9-164D6BCBC836}" type="presOf" srcId="{C2AE44A0-53C3-42DE-BB12-9EC1DE46C09E}" destId="{A6038D4C-66A4-418E-90A3-6EDC3BFD84F8}" srcOrd="0" destOrd="0" presId="urn:microsoft.com/office/officeart/2005/8/layout/process5"/>
    <dgm:cxn modelId="{8047C943-7CF1-45C8-A71F-2E086D03350D}" type="presOf" srcId="{1098FCD4-DC08-485F-BF14-C8ABD25E481F}" destId="{612021B8-9735-413B-A875-06489524E61B}" srcOrd="0" destOrd="3" presId="urn:microsoft.com/office/officeart/2005/8/layout/process5"/>
    <dgm:cxn modelId="{6204C245-3888-449B-9CD4-218B99A63598}" type="presOf" srcId="{025363D8-0CE3-48B5-8B25-4BF7B40D2FBA}" destId="{612021B8-9735-413B-A875-06489524E61B}" srcOrd="0" destOrd="1" presId="urn:microsoft.com/office/officeart/2005/8/layout/process5"/>
    <dgm:cxn modelId="{8DF9D971-EE8B-4653-8C8B-095C38E38A84}" srcId="{C2AE44A0-53C3-42DE-BB12-9EC1DE46C09E}" destId="{6D9CE0C0-2FB4-44A6-B274-C7F0A6F0A3E4}" srcOrd="0" destOrd="0" parTransId="{ADEAAF84-2B0B-4649-8EFE-71D3AEC377F0}" sibTransId="{7CEDAB73-CEF7-44D8-9A15-C0B680B602BF}"/>
    <dgm:cxn modelId="{BD29E9B0-6945-452D-95DC-5A66DA484979}" srcId="{6D9CE0C0-2FB4-44A6-B274-C7F0A6F0A3E4}" destId="{025363D8-0CE3-48B5-8B25-4BF7B40D2FBA}" srcOrd="0" destOrd="0" parTransId="{5BEF7F5A-051F-4EA8-BEF6-2206DBD8B8E9}" sibTransId="{53D06BB5-C22D-4A77-BDA4-4C31F1A6721F}"/>
    <dgm:cxn modelId="{29C000B2-C762-4D1A-9F12-67A0377DC339}" srcId="{6D9CE0C0-2FB4-44A6-B274-C7F0A6F0A3E4}" destId="{3273101D-F917-447A-9F03-F9809B612676}" srcOrd="1" destOrd="0" parTransId="{0B365C9F-CDDB-4949-A7FA-F950452071A6}" sibTransId="{4FCB0621-5AD2-4C99-B07C-E82FF4338E3E}"/>
    <dgm:cxn modelId="{B817DFBF-CD3E-42A7-B3A2-2F394C776E5C}" srcId="{6D9CE0C0-2FB4-44A6-B274-C7F0A6F0A3E4}" destId="{1098FCD4-DC08-485F-BF14-C8ABD25E481F}" srcOrd="2" destOrd="0" parTransId="{88645EA3-511A-4F64-B4DC-A1DFE788A1C2}" sibTransId="{A02D3AE0-DBBE-4C0F-9E1F-49CB320F5F55}"/>
    <dgm:cxn modelId="{CAA158E5-A49B-445D-B339-37B472054561}" type="presOf" srcId="{273950EC-4A2D-4C3A-98F3-22C3E96E2DDC}" destId="{612021B8-9735-413B-A875-06489524E61B}" srcOrd="0" destOrd="4" presId="urn:microsoft.com/office/officeart/2005/8/layout/process5"/>
    <dgm:cxn modelId="{0BB3A27D-E4A3-40F2-97EA-15B56B569D80}" type="presParOf" srcId="{A6038D4C-66A4-418E-90A3-6EDC3BFD84F8}" destId="{612021B8-9735-413B-A875-06489524E61B}" srcOrd="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021B8-9735-413B-A875-06489524E61B}">
      <dsp:nvSpPr>
        <dsp:cNvPr id="0" name=""/>
        <dsp:cNvSpPr/>
      </dsp:nvSpPr>
      <dsp:spPr>
        <a:xfrm>
          <a:off x="2420268" y="1096"/>
          <a:ext cx="4459106" cy="26754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BY :</a:t>
          </a:r>
          <a:endParaRPr lang="en-US" sz="2600" kern="1200"/>
        </a:p>
        <a:p>
          <a:pPr marL="228600" lvl="1" indent="-228600" algn="l" defTabSz="889000">
            <a:lnSpc>
              <a:spcPct val="90000"/>
            </a:lnSpc>
            <a:spcBef>
              <a:spcPct val="0"/>
            </a:spcBef>
            <a:spcAft>
              <a:spcPct val="15000"/>
            </a:spcAft>
            <a:buChar char="•"/>
          </a:pPr>
          <a:r>
            <a:rPr lang="en-IN" sz="2000" kern="1200"/>
            <a:t>SARAVANAN A             210421106085</a:t>
          </a:r>
          <a:endParaRPr lang="en-US" sz="2000" kern="1200"/>
        </a:p>
        <a:p>
          <a:pPr marL="228600" lvl="1" indent="-228600" algn="l" defTabSz="889000">
            <a:lnSpc>
              <a:spcPct val="90000"/>
            </a:lnSpc>
            <a:spcBef>
              <a:spcPct val="0"/>
            </a:spcBef>
            <a:spcAft>
              <a:spcPct val="15000"/>
            </a:spcAft>
            <a:buChar char="•"/>
          </a:pPr>
          <a:r>
            <a:rPr lang="en-IN" sz="2000" kern="1200"/>
            <a:t>SARAN RAJ S                210421106084</a:t>
          </a:r>
          <a:endParaRPr lang="en-US" sz="2000" kern="1200"/>
        </a:p>
        <a:p>
          <a:pPr marL="228600" lvl="1" indent="-228600" algn="l" defTabSz="889000">
            <a:lnSpc>
              <a:spcPct val="90000"/>
            </a:lnSpc>
            <a:spcBef>
              <a:spcPct val="0"/>
            </a:spcBef>
            <a:spcAft>
              <a:spcPct val="15000"/>
            </a:spcAft>
            <a:buChar char="•"/>
          </a:pPr>
          <a:r>
            <a:rPr lang="en-IN" sz="2000" kern="1200"/>
            <a:t>SUJARITH J                   210421106102</a:t>
          </a:r>
          <a:endParaRPr lang="en-US" sz="2000" kern="1200"/>
        </a:p>
        <a:p>
          <a:pPr marL="228600" lvl="1" indent="-228600" algn="l" defTabSz="889000">
            <a:lnSpc>
              <a:spcPct val="90000"/>
            </a:lnSpc>
            <a:spcBef>
              <a:spcPct val="0"/>
            </a:spcBef>
            <a:spcAft>
              <a:spcPct val="15000"/>
            </a:spcAft>
            <a:buChar char="•"/>
          </a:pPr>
          <a:r>
            <a:rPr lang="en-IN" sz="2000" kern="1200"/>
            <a:t>VASANTHA RUBAN     210421106118</a:t>
          </a:r>
          <a:endParaRPr lang="en-US" sz="2000" kern="1200"/>
        </a:p>
      </dsp:txBody>
      <dsp:txXfrm>
        <a:off x="2498630" y="79458"/>
        <a:ext cx="4302382" cy="25187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D409-7D12-2FF1-3630-904DD41238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09711E-7D32-4F0E-501C-0182BB9DE2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20825AD-2525-148E-1696-B77510EA9859}"/>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5" name="Footer Placeholder 4">
            <a:extLst>
              <a:ext uri="{FF2B5EF4-FFF2-40B4-BE49-F238E27FC236}">
                <a16:creationId xmlns:a16="http://schemas.microsoft.com/office/drawing/2014/main" id="{B2AAA5A1-7239-566D-4A32-537AE3F6F3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5D1357-5082-A2D7-DDB6-74A5CCB071EA}"/>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712397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1776D-624C-6E14-932C-597F050DD1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0204AD-B546-2AB7-5491-FEB0CA1D8E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3CB51D-6586-F408-9602-F7EA820C499D}"/>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5" name="Footer Placeholder 4">
            <a:extLst>
              <a:ext uri="{FF2B5EF4-FFF2-40B4-BE49-F238E27FC236}">
                <a16:creationId xmlns:a16="http://schemas.microsoft.com/office/drawing/2014/main" id="{BD2CB9B4-C014-91E7-2142-35D304607B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3B1A33-F2FD-BEEF-EE42-B52446160688}"/>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1513546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D9F654-C7CA-4C8E-2984-0FF89F7BF3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EE23AC-2D44-C471-CC07-B66BAB3D20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02F564-56DA-F2DB-6AE1-856FCD45E516}"/>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5" name="Footer Placeholder 4">
            <a:extLst>
              <a:ext uri="{FF2B5EF4-FFF2-40B4-BE49-F238E27FC236}">
                <a16:creationId xmlns:a16="http://schemas.microsoft.com/office/drawing/2014/main" id="{DE458221-9AFC-1265-0C24-99B3AB2189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9D3DB4-6B72-60A9-FF95-419722F85A59}"/>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213550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9775-8011-0823-D9E7-DEAD4088D4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A4E572-4FF4-416B-A701-33DCE4E9E5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D02C83-6D2D-6CCB-3CE2-52625A3E969F}"/>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5" name="Footer Placeholder 4">
            <a:extLst>
              <a:ext uri="{FF2B5EF4-FFF2-40B4-BE49-F238E27FC236}">
                <a16:creationId xmlns:a16="http://schemas.microsoft.com/office/drawing/2014/main" id="{25113BBC-3001-8174-2FCD-E9463BB60B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5388E4-1DCE-EA48-AD4D-70E1BCFF8B00}"/>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2445970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C1752-A548-716E-1621-435D0E4584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673892-1F29-DF71-C7BA-26BC3E0A4C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8B6B92-1F22-EE83-F292-ACD0A760B0BE}"/>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5" name="Footer Placeholder 4">
            <a:extLst>
              <a:ext uri="{FF2B5EF4-FFF2-40B4-BE49-F238E27FC236}">
                <a16:creationId xmlns:a16="http://schemas.microsoft.com/office/drawing/2014/main" id="{90CAEB96-9359-27FB-B615-0FF8F40F6B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240290-12DB-3331-EC89-981A9CE489FE}"/>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137489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AB81-5A33-7810-47CD-924817A1D4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AA531B-EC51-334E-DFB4-E83324521D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AE9E1E-D2D9-DA28-541F-B6946758C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FFD3034-7582-B7F4-5FB1-3EE97B35143A}"/>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6" name="Footer Placeholder 5">
            <a:extLst>
              <a:ext uri="{FF2B5EF4-FFF2-40B4-BE49-F238E27FC236}">
                <a16:creationId xmlns:a16="http://schemas.microsoft.com/office/drawing/2014/main" id="{127F34A0-4471-9857-88B0-1073B723F8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0E6D09-2E54-E32B-32CE-0E33F9BB16B2}"/>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3188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5621-24F9-4166-75FA-9DA73FBCCD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044535-E9AD-67C3-226F-5AB4F45FFF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8EA22B-480D-2BCE-CE6A-990B969CC4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4F28C7C-24F6-6994-C9FA-C729F6D85D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C9DBBE-5121-FC4C-C94A-BB1243BB78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5E2CC4-7660-9354-2036-90D3EFC76314}"/>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8" name="Footer Placeholder 7">
            <a:extLst>
              <a:ext uri="{FF2B5EF4-FFF2-40B4-BE49-F238E27FC236}">
                <a16:creationId xmlns:a16="http://schemas.microsoft.com/office/drawing/2014/main" id="{C834CE78-4ADC-8405-F6D3-CA0C35B3992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F679002-C75B-B9B3-6A8C-52387BEDBDE7}"/>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2753040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83AF-EB54-A650-E946-97FF5646F1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0106340-ACFB-92EC-8E64-6C98BBAFBA3B}"/>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4" name="Footer Placeholder 3">
            <a:extLst>
              <a:ext uri="{FF2B5EF4-FFF2-40B4-BE49-F238E27FC236}">
                <a16:creationId xmlns:a16="http://schemas.microsoft.com/office/drawing/2014/main" id="{C0B1C905-7C9F-36C5-E798-BBD1125601E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8D4942-7FD9-2A4F-B85D-5556F67A560F}"/>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146076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18A6B6-D3D2-C70A-F285-3180FD9F0203}"/>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3" name="Footer Placeholder 2">
            <a:extLst>
              <a:ext uri="{FF2B5EF4-FFF2-40B4-BE49-F238E27FC236}">
                <a16:creationId xmlns:a16="http://schemas.microsoft.com/office/drawing/2014/main" id="{DC63C3EB-178F-DBB6-BE0A-FC1DBA7612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389F4B7-1A6C-2D98-E3BC-17533382A9EC}"/>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3238812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9F57-B555-A1A3-F8EC-0924B8AEDF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D2B2DA-1F15-4D9D-2DC0-260EB0662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10B92E5-8835-0B80-98EB-485F70BF9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479CA-8A04-11CB-8FAC-00124348988F}"/>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6" name="Footer Placeholder 5">
            <a:extLst>
              <a:ext uri="{FF2B5EF4-FFF2-40B4-BE49-F238E27FC236}">
                <a16:creationId xmlns:a16="http://schemas.microsoft.com/office/drawing/2014/main" id="{326C6988-3979-154F-E46C-1DA9939B82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DB8F59-8588-E4E8-0882-A0FE40480793}"/>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4026340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83A3-355A-BFCC-7862-74A8CFF811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DE95A7-8A05-9B3C-713C-4C3F078D7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C664A1-D43F-A304-9F5B-4C4124D4E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8B8E04-203D-4C1F-25D7-493010717135}"/>
              </a:ext>
            </a:extLst>
          </p:cNvPr>
          <p:cNvSpPr>
            <a:spLocks noGrp="1"/>
          </p:cNvSpPr>
          <p:nvPr>
            <p:ph type="dt" sz="half" idx="10"/>
          </p:nvPr>
        </p:nvSpPr>
        <p:spPr/>
        <p:txBody>
          <a:bodyPr/>
          <a:lstStyle/>
          <a:p>
            <a:fld id="{2C070DAA-4EA6-41E7-8BFE-19FC07A91090}" type="datetimeFigureOut">
              <a:rPr lang="en-IN" smtClean="0"/>
              <a:t>26-09-2023</a:t>
            </a:fld>
            <a:endParaRPr lang="en-IN"/>
          </a:p>
        </p:txBody>
      </p:sp>
      <p:sp>
        <p:nvSpPr>
          <p:cNvPr id="6" name="Footer Placeholder 5">
            <a:extLst>
              <a:ext uri="{FF2B5EF4-FFF2-40B4-BE49-F238E27FC236}">
                <a16:creationId xmlns:a16="http://schemas.microsoft.com/office/drawing/2014/main" id="{F5779152-852A-4B5C-B23A-1F1EEC00CE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1F6089-DC58-38A3-DD75-62F66EA499DC}"/>
              </a:ext>
            </a:extLst>
          </p:cNvPr>
          <p:cNvSpPr>
            <a:spLocks noGrp="1"/>
          </p:cNvSpPr>
          <p:nvPr>
            <p:ph type="sldNum" sz="quarter" idx="12"/>
          </p:nvPr>
        </p:nvSpPr>
        <p:spPr/>
        <p:txBody>
          <a:bodyPr/>
          <a:lstStyle/>
          <a:p>
            <a:fld id="{4C66244C-0A3A-4666-953D-CD4A3C079C02}" type="slidenum">
              <a:rPr lang="en-IN" smtClean="0"/>
              <a:t>‹#›</a:t>
            </a:fld>
            <a:endParaRPr lang="en-IN"/>
          </a:p>
        </p:txBody>
      </p:sp>
    </p:spTree>
    <p:extLst>
      <p:ext uri="{BB962C8B-B14F-4D97-AF65-F5344CB8AC3E}">
        <p14:creationId xmlns:p14="http://schemas.microsoft.com/office/powerpoint/2010/main" val="3467392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EBB35-00AE-AA2E-4CC2-5A5F7CDC9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C87729-0EA7-7A75-9AC3-45E0B23F64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999D1-D9C9-E0B1-AD2E-270965551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070DAA-4EA6-41E7-8BFE-19FC07A91090}" type="datetimeFigureOut">
              <a:rPr lang="en-IN" smtClean="0"/>
              <a:t>26-09-2023</a:t>
            </a:fld>
            <a:endParaRPr lang="en-IN"/>
          </a:p>
        </p:txBody>
      </p:sp>
      <p:sp>
        <p:nvSpPr>
          <p:cNvPr id="5" name="Footer Placeholder 4">
            <a:extLst>
              <a:ext uri="{FF2B5EF4-FFF2-40B4-BE49-F238E27FC236}">
                <a16:creationId xmlns:a16="http://schemas.microsoft.com/office/drawing/2014/main" id="{D4CC9F32-8DE2-9980-B2DC-46307750DB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3F4E33-A632-48EF-7069-9E0E15B77C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6244C-0A3A-4666-953D-CD4A3C079C02}" type="slidenum">
              <a:rPr lang="en-IN" smtClean="0"/>
              <a:t>‹#›</a:t>
            </a:fld>
            <a:endParaRPr lang="en-IN"/>
          </a:p>
        </p:txBody>
      </p:sp>
    </p:spTree>
    <p:extLst>
      <p:ext uri="{BB962C8B-B14F-4D97-AF65-F5344CB8AC3E}">
        <p14:creationId xmlns:p14="http://schemas.microsoft.com/office/powerpoint/2010/main" val="3578511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3" y="-65584"/>
            <a:ext cx="12402766" cy="8127187"/>
          </a:xfrm>
          <a:prstGeom prst="rect">
            <a:avLst/>
          </a:prstGeom>
        </p:spPr>
      </p:pic>
      <p:sp>
        <p:nvSpPr>
          <p:cNvPr id="6" name="TextBox 5">
            <a:extLst>
              <a:ext uri="{FF2B5EF4-FFF2-40B4-BE49-F238E27FC236}">
                <a16:creationId xmlns:a16="http://schemas.microsoft.com/office/drawing/2014/main" id="{3A340020-B919-0CDD-CC01-9A047CA6D19C}"/>
              </a:ext>
            </a:extLst>
          </p:cNvPr>
          <p:cNvSpPr txBox="1"/>
          <p:nvPr/>
        </p:nvSpPr>
        <p:spPr>
          <a:xfrm>
            <a:off x="428215" y="1793910"/>
            <a:ext cx="11682919" cy="1323439"/>
          </a:xfrm>
          <a:prstGeom prst="rect">
            <a:avLst/>
          </a:prstGeom>
          <a:noFill/>
        </p:spPr>
        <p:txBody>
          <a:bodyPr wrap="square" rtlCol="0">
            <a:spAutoFit/>
          </a:bodyPr>
          <a:lstStyle/>
          <a:p>
            <a:pPr algn="ctr"/>
            <a:r>
              <a:rPr lang="en-IN" sz="8000" dirty="0">
                <a:solidFill>
                  <a:schemeClr val="bg1"/>
                </a:solidFill>
              </a:rPr>
              <a:t>DRIVING ALERT SYSTEM</a:t>
            </a:r>
          </a:p>
        </p:txBody>
      </p:sp>
      <p:pic>
        <p:nvPicPr>
          <p:cNvPr id="2" name="Picture 1">
            <a:extLst>
              <a:ext uri="{FF2B5EF4-FFF2-40B4-BE49-F238E27FC236}">
                <a16:creationId xmlns:a16="http://schemas.microsoft.com/office/drawing/2014/main" id="{AABD162E-B8F3-260A-052F-D2D92A6A048A}"/>
              </a:ext>
            </a:extLst>
          </p:cNvPr>
          <p:cNvPicPr>
            <a:picLocks noChangeAspect="1"/>
          </p:cNvPicPr>
          <p:nvPr/>
        </p:nvPicPr>
        <p:blipFill>
          <a:blip r:embed="rId3"/>
          <a:stretch>
            <a:fillRect/>
          </a:stretch>
        </p:blipFill>
        <p:spPr>
          <a:xfrm>
            <a:off x="-105383" y="-56146"/>
            <a:ext cx="2571750" cy="1238250"/>
          </a:xfrm>
          <a:prstGeom prst="rect">
            <a:avLst/>
          </a:prstGeom>
        </p:spPr>
      </p:pic>
      <p:sp>
        <p:nvSpPr>
          <p:cNvPr id="3" name="TextBox 2">
            <a:extLst>
              <a:ext uri="{FF2B5EF4-FFF2-40B4-BE49-F238E27FC236}">
                <a16:creationId xmlns:a16="http://schemas.microsoft.com/office/drawing/2014/main" id="{29DD9713-546D-84A3-7BF5-B7D360402F45}"/>
              </a:ext>
            </a:extLst>
          </p:cNvPr>
          <p:cNvSpPr txBox="1"/>
          <p:nvPr/>
        </p:nvSpPr>
        <p:spPr>
          <a:xfrm>
            <a:off x="3131780" y="209034"/>
            <a:ext cx="8979354" cy="954107"/>
          </a:xfrm>
          <a:prstGeom prst="rect">
            <a:avLst/>
          </a:prstGeom>
          <a:noFill/>
        </p:spPr>
        <p:txBody>
          <a:bodyPr wrap="square" rtlCol="0">
            <a:spAutoFit/>
          </a:bodyPr>
          <a:lstStyle/>
          <a:p>
            <a:r>
              <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DEPARTMENT OF ELECTRONICS AND COMMUNICATION ENGINEERING</a:t>
            </a:r>
            <a:endParaRPr lang="en-IN" sz="2800" dirty="0">
              <a:solidFill>
                <a:schemeClr val="bg1"/>
              </a:solidFill>
            </a:endParaRPr>
          </a:p>
        </p:txBody>
      </p:sp>
      <p:graphicFrame>
        <p:nvGraphicFramePr>
          <p:cNvPr id="9" name="TextBox 6">
            <a:extLst>
              <a:ext uri="{FF2B5EF4-FFF2-40B4-BE49-F238E27FC236}">
                <a16:creationId xmlns:a16="http://schemas.microsoft.com/office/drawing/2014/main" id="{3AACA968-D154-DE9D-8D6E-EDA036EAE1F5}"/>
              </a:ext>
            </a:extLst>
          </p:cNvPr>
          <p:cNvGraphicFramePr/>
          <p:nvPr/>
        </p:nvGraphicFramePr>
        <p:xfrm>
          <a:off x="970317" y="3264292"/>
          <a:ext cx="9299643" cy="2677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43136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83" y="-1022521"/>
            <a:ext cx="12402766" cy="8127187"/>
          </a:xfrm>
          <a:prstGeom prst="rect">
            <a:avLst/>
          </a:prstGeom>
        </p:spPr>
      </p:pic>
      <p:pic>
        <p:nvPicPr>
          <p:cNvPr id="2" name="WhatsApp Video 2023-09-26 at 11.17.22">
            <a:hlinkClick r:id="" action="ppaction://media"/>
            <a:extLst>
              <a:ext uri="{FF2B5EF4-FFF2-40B4-BE49-F238E27FC236}">
                <a16:creationId xmlns:a16="http://schemas.microsoft.com/office/drawing/2014/main" id="{4D682F88-181E-6D23-587E-DA75DF0B3D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6527" y="784008"/>
            <a:ext cx="10081550" cy="5741044"/>
          </a:xfrm>
          <a:prstGeom prst="rect">
            <a:avLst/>
          </a:prstGeom>
        </p:spPr>
      </p:pic>
    </p:spTree>
    <p:extLst>
      <p:ext uri="{BB962C8B-B14F-4D97-AF65-F5344CB8AC3E}">
        <p14:creationId xmlns:p14="http://schemas.microsoft.com/office/powerpoint/2010/main" val="140644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1A0297F-A955-1E53-5975-FDAEEE74BDC6}"/>
              </a:ext>
            </a:extLst>
          </p:cNvPr>
          <p:cNvSpPr txBox="1"/>
          <p:nvPr/>
        </p:nvSpPr>
        <p:spPr>
          <a:xfrm>
            <a:off x="640080" y="325369"/>
            <a:ext cx="4368602" cy="1956841"/>
          </a:xfrm>
          <a:prstGeom prst="rect">
            <a:avLst/>
          </a:prstGeom>
        </p:spPr>
        <p:txBody>
          <a:bodyPr vert="horz" lIns="91440" tIns="45720" rIns="91440" bIns="45720" rtlCol="0" anchor="b">
            <a:normAutofit/>
          </a:bodyPr>
          <a:lstStyle/>
          <a:p>
            <a:pPr marL="4659313" indent="-4659313">
              <a:lnSpc>
                <a:spcPct val="90000"/>
              </a:lnSpc>
              <a:spcBef>
                <a:spcPct val="0"/>
              </a:spcBef>
              <a:spcAft>
                <a:spcPts val="600"/>
              </a:spcAft>
            </a:pPr>
            <a:r>
              <a:rPr lang="en-US" sz="5400" b="1">
                <a:latin typeface="+mj-lt"/>
                <a:ea typeface="+mj-ea"/>
                <a:cs typeface="+mj-cs"/>
              </a:rPr>
              <a:t>CONSTRAINTS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804EF9-E4FF-A671-EF1E-13EF224B231D}"/>
              </a:ext>
            </a:extLst>
          </p:cNvPr>
          <p:cNvSpPr txBox="1"/>
          <p:nvPr/>
        </p:nvSpPr>
        <p:spPr>
          <a:xfrm>
            <a:off x="640080" y="2872899"/>
            <a:ext cx="4243589" cy="3320668"/>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1400"/>
              <a:t>The system should not cause additional distractions for the driver.</a:t>
            </a:r>
          </a:p>
          <a:p>
            <a:pPr marL="342900" indent="-228600">
              <a:lnSpc>
                <a:spcPct val="90000"/>
              </a:lnSpc>
              <a:spcAft>
                <a:spcPts val="600"/>
              </a:spcAft>
              <a:buFont typeface="Arial" panose="020B0604020202020204" pitchFamily="34" charset="0"/>
              <a:buChar char="•"/>
            </a:pPr>
            <a:r>
              <a:rPr lang="en-US" sz="1400"/>
              <a:t>The system should be cost-effective and affordable for a wide range of vehicles.</a:t>
            </a:r>
          </a:p>
          <a:p>
            <a:pPr marL="342900" indent="-228600">
              <a:lnSpc>
                <a:spcPct val="90000"/>
              </a:lnSpc>
              <a:spcAft>
                <a:spcPts val="600"/>
              </a:spcAft>
              <a:buFont typeface="Arial" panose="020B0604020202020204" pitchFamily="34" charset="0"/>
              <a:buChar char="•"/>
            </a:pPr>
            <a:r>
              <a:rPr lang="en-US" sz="1400"/>
              <a:t>The system should be adaptable to different types of vehicles (e.g., cars, trucks, motorcycles).</a:t>
            </a:r>
          </a:p>
          <a:p>
            <a:pPr marL="342900" indent="-228600">
              <a:lnSpc>
                <a:spcPct val="90000"/>
              </a:lnSpc>
              <a:spcAft>
                <a:spcPts val="600"/>
              </a:spcAft>
              <a:buFont typeface="Arial" panose="020B0604020202020204" pitchFamily="34" charset="0"/>
              <a:buChar char="•"/>
            </a:pPr>
            <a:r>
              <a:rPr lang="en-US" sz="1400"/>
              <a:t>Consider the limitations of existing hardware and sensor technologies available for integration.</a:t>
            </a:r>
          </a:p>
          <a:p>
            <a:pPr marL="342900" indent="-228600">
              <a:lnSpc>
                <a:spcPct val="90000"/>
              </a:lnSpc>
              <a:spcAft>
                <a:spcPts val="600"/>
              </a:spcAft>
              <a:buFont typeface="Arial" panose="020B0604020202020204" pitchFamily="34" charset="0"/>
              <a:buChar char="•"/>
            </a:pPr>
            <a:r>
              <a:rPr lang="en-US" sz="1400"/>
              <a:t>Ensure that the system operates reliably in various weather and lighting conditions.</a:t>
            </a:r>
          </a:p>
          <a:p>
            <a:pPr marL="342900" indent="-228600">
              <a:lnSpc>
                <a:spcPct val="90000"/>
              </a:lnSpc>
              <a:spcAft>
                <a:spcPts val="600"/>
              </a:spcAft>
              <a:buFont typeface="Arial" panose="020B0604020202020204" pitchFamily="34" charset="0"/>
              <a:buChar char="•"/>
            </a:pPr>
            <a:r>
              <a:rPr lang="en-US" sz="1400"/>
              <a:t>Comply with all relevant legal and regulatory requirements, including privacy laws.</a:t>
            </a:r>
          </a:p>
        </p:txBody>
      </p:sp>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rotWithShape="1">
          <a:blip r:embed="rId2">
            <a:extLst>
              <a:ext uri="{28A0092B-C50C-407E-A947-70E740481C1C}">
                <a14:useLocalDpi xmlns:a14="http://schemas.microsoft.com/office/drawing/2010/main" val="0"/>
              </a:ext>
            </a:extLst>
          </a:blip>
          <a:srcRect l="18381" r="1466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074" name="Picture 2" descr="Wrong Way Driving Alert System Installed at Exit 95 Off-Ramp on Route One  in Dover | News | wrde.com">
            <a:extLst>
              <a:ext uri="{FF2B5EF4-FFF2-40B4-BE49-F238E27FC236}">
                <a16:creationId xmlns:a16="http://schemas.microsoft.com/office/drawing/2014/main" id="{5187C258-16AE-2B43-E69A-9938CE9EA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6" y="1781176"/>
            <a:ext cx="4067174" cy="362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890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42">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6C45AC87-1D03-4452-BBE4-712E10796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6">
            <a:extLst>
              <a:ext uri="{FF2B5EF4-FFF2-40B4-BE49-F238E27FC236}">
                <a16:creationId xmlns:a16="http://schemas.microsoft.com/office/drawing/2014/main" id="{D3A66E38-056D-4A0A-BF1D-682AB0529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E7D0A197-F7EC-4629-86FB-48D5D3B82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835780"/>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Rectangle 1050">
            <a:extLst>
              <a:ext uri="{FF2B5EF4-FFF2-40B4-BE49-F238E27FC236}">
                <a16:creationId xmlns:a16="http://schemas.microsoft.com/office/drawing/2014/main" id="{47251444-A29D-44A8-9E2E-263F0C215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826288"/>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1A0297F-A955-1E53-5975-FDAEEE74BDC6}"/>
              </a:ext>
            </a:extLst>
          </p:cNvPr>
          <p:cNvSpPr txBox="1"/>
          <p:nvPr/>
        </p:nvSpPr>
        <p:spPr>
          <a:xfrm>
            <a:off x="1371600" y="488826"/>
            <a:ext cx="9448801" cy="1047132"/>
          </a:xfrm>
          <a:prstGeom prst="rect">
            <a:avLst/>
          </a:prstGeom>
        </p:spPr>
        <p:txBody>
          <a:bodyPr vert="horz" lIns="91440" tIns="45720" rIns="91440" bIns="45720" rtlCol="0" anchor="ctr">
            <a:normAutofit/>
          </a:bodyPr>
          <a:lstStyle/>
          <a:p>
            <a:pPr marL="4659313" indent="-4659313">
              <a:lnSpc>
                <a:spcPct val="90000"/>
              </a:lnSpc>
              <a:spcBef>
                <a:spcPct val="0"/>
              </a:spcBef>
              <a:spcAft>
                <a:spcPts val="600"/>
              </a:spcAft>
            </a:pPr>
            <a:r>
              <a:rPr lang="en-US" sz="4000" b="1" kern="1200">
                <a:solidFill>
                  <a:srgbClr val="FFFFFF"/>
                </a:solidFill>
                <a:latin typeface="+mj-lt"/>
                <a:ea typeface="+mj-ea"/>
                <a:cs typeface="+mj-cs"/>
              </a:rPr>
              <a:t>TECHNOLOGY STACKS</a:t>
            </a:r>
          </a:p>
        </p:txBody>
      </p:sp>
      <p:pic>
        <p:nvPicPr>
          <p:cNvPr id="1038" name="Picture 14" descr="Arduino UNO CH340 Board">
            <a:extLst>
              <a:ext uri="{FF2B5EF4-FFF2-40B4-BE49-F238E27FC236}">
                <a16:creationId xmlns:a16="http://schemas.microsoft.com/office/drawing/2014/main" id="{B05F6BF3-45B5-3D73-65A9-F52A3D31F5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03" r="10476"/>
          <a:stretch/>
        </p:blipFill>
        <p:spPr bwMode="auto">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descr="Buy Arduino Voice Recognition Module V3 Online at Best Price | Robu.in">
            <a:extLst>
              <a:ext uri="{FF2B5EF4-FFF2-40B4-BE49-F238E27FC236}">
                <a16:creationId xmlns:a16="http://schemas.microsoft.com/office/drawing/2014/main" id="{7997373C-C32C-3FE4-534B-7BF9102C5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07" r="16207" b="-1"/>
          <a:stretch/>
        </p:blipFill>
        <p:spPr bwMode="auto">
          <a:xfrm>
            <a:off x="4813890" y="1801891"/>
            <a:ext cx="2593463"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Ultrasonic Sensor Module HC-SR-04 by Robokart : Amazon.in: Industrial &amp;  Scientific">
            <a:extLst>
              <a:ext uri="{FF2B5EF4-FFF2-40B4-BE49-F238E27FC236}">
                <a16:creationId xmlns:a16="http://schemas.microsoft.com/office/drawing/2014/main" id="{6D7BF4F3-F546-749A-48A3-445ACF77AE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54" r="11382"/>
          <a:stretch/>
        </p:blipFill>
        <p:spPr bwMode="auto">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2C70-88BA-6904-FCA4-51C1B36A4779}"/>
              </a:ext>
            </a:extLst>
          </p:cNvPr>
          <p:cNvSpPr txBox="1"/>
          <p:nvPr/>
        </p:nvSpPr>
        <p:spPr>
          <a:xfrm>
            <a:off x="1371601" y="4786744"/>
            <a:ext cx="9448800" cy="1442631"/>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a:t>Voice Recognition Module</a:t>
            </a:r>
          </a:p>
          <a:p>
            <a:pPr marL="342900" indent="-228600">
              <a:lnSpc>
                <a:spcPct val="90000"/>
              </a:lnSpc>
              <a:spcAft>
                <a:spcPts val="600"/>
              </a:spcAft>
              <a:buFont typeface="Arial" panose="020B0604020202020204" pitchFamily="34" charset="0"/>
              <a:buChar char="•"/>
            </a:pPr>
            <a:r>
              <a:rPr lang="en-US" sz="2000"/>
              <a:t>Ultrasonic sensor</a:t>
            </a:r>
          </a:p>
          <a:p>
            <a:pPr marL="342900" indent="-228600">
              <a:lnSpc>
                <a:spcPct val="90000"/>
              </a:lnSpc>
              <a:spcAft>
                <a:spcPts val="600"/>
              </a:spcAft>
              <a:buFont typeface="Arial" panose="020B0604020202020204" pitchFamily="34" charset="0"/>
              <a:buChar char="•"/>
            </a:pPr>
            <a:r>
              <a:rPr lang="en-US" sz="2000"/>
              <a:t>Arduino</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668967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1A0297F-A955-1E53-5975-FDAEEE74BDC6}"/>
              </a:ext>
            </a:extLst>
          </p:cNvPr>
          <p:cNvSpPr txBox="1"/>
          <p:nvPr/>
        </p:nvSpPr>
        <p:spPr>
          <a:xfrm>
            <a:off x="640080" y="325369"/>
            <a:ext cx="4368602" cy="1956841"/>
          </a:xfrm>
          <a:prstGeom prst="rect">
            <a:avLst/>
          </a:prstGeom>
        </p:spPr>
        <p:txBody>
          <a:bodyPr vert="horz" lIns="91440" tIns="45720" rIns="91440" bIns="45720" rtlCol="0" anchor="b">
            <a:normAutofit/>
          </a:bodyPr>
          <a:lstStyle/>
          <a:p>
            <a:pPr marL="4659313" indent="-4659313">
              <a:lnSpc>
                <a:spcPct val="90000"/>
              </a:lnSpc>
              <a:spcBef>
                <a:spcPct val="0"/>
              </a:spcBef>
              <a:spcAft>
                <a:spcPts val="600"/>
              </a:spcAft>
            </a:pPr>
            <a:r>
              <a:rPr lang="en-US" sz="5400" b="1" dirty="0">
                <a:latin typeface="+mj-lt"/>
                <a:ea typeface="+mj-ea"/>
                <a:cs typeface="+mj-cs"/>
              </a:rPr>
              <a:t>CONCLUSION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EF90BE5-1CB2-0313-434E-B6B64C9EE27B}"/>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0" i="0">
                <a:effectLst/>
              </a:rPr>
              <a:t>Driver fatigue alert (8-second hand-off detection) with alerts.</a:t>
            </a:r>
          </a:p>
          <a:p>
            <a:pPr indent="-228600">
              <a:lnSpc>
                <a:spcPct val="90000"/>
              </a:lnSpc>
              <a:spcAft>
                <a:spcPts val="600"/>
              </a:spcAft>
              <a:buFont typeface="Arial" panose="020B0604020202020204" pitchFamily="34" charset="0"/>
              <a:buChar char="•"/>
            </a:pPr>
            <a:r>
              <a:rPr lang="en-US" sz="1700" b="0" i="0">
                <a:effectLst/>
              </a:rPr>
              <a:t>Accident detection with automatic activation of LED warning                                lights.</a:t>
            </a:r>
          </a:p>
          <a:p>
            <a:pPr indent="-228600">
              <a:lnSpc>
                <a:spcPct val="90000"/>
              </a:lnSpc>
              <a:spcAft>
                <a:spcPts val="600"/>
              </a:spcAft>
              <a:buFont typeface="Arial" panose="020B0604020202020204" pitchFamily="34" charset="0"/>
              <a:buChar char="•"/>
            </a:pPr>
            <a:r>
              <a:rPr lang="en-US" sz="1700" b="0" i="0">
                <a:effectLst/>
              </a:rPr>
              <a:t>Driver behavior monitoring for improving safe driving habits.</a:t>
            </a:r>
          </a:p>
          <a:p>
            <a:pPr indent="-228600">
              <a:lnSpc>
                <a:spcPct val="90000"/>
              </a:lnSpc>
              <a:spcAft>
                <a:spcPts val="600"/>
              </a:spcAft>
              <a:buFont typeface="Arial" panose="020B0604020202020204" pitchFamily="34" charset="0"/>
              <a:buChar char="•"/>
            </a:pPr>
            <a:r>
              <a:rPr lang="en-US" sz="1700" b="0" i="0">
                <a:effectLst/>
              </a:rPr>
              <a:t>LED warning light make other pedestrians to contact  emergency service communication.</a:t>
            </a:r>
          </a:p>
          <a:p>
            <a:pPr indent="-228600">
              <a:lnSpc>
                <a:spcPct val="90000"/>
              </a:lnSpc>
              <a:spcAft>
                <a:spcPts val="600"/>
              </a:spcAft>
              <a:buFont typeface="Arial" panose="020B0604020202020204" pitchFamily="34" charset="0"/>
              <a:buChar char="•"/>
            </a:pPr>
            <a:r>
              <a:rPr lang="en-US" sz="1700" b="0" i="0">
                <a:effectLst/>
              </a:rPr>
              <a:t>Potential future integration with GPS for precise location notification in emergencies.</a:t>
            </a:r>
          </a:p>
          <a:p>
            <a:pPr marL="285750" indent="-228600">
              <a:lnSpc>
                <a:spcPct val="90000"/>
              </a:lnSpc>
              <a:spcAft>
                <a:spcPts val="600"/>
              </a:spcAft>
              <a:buFont typeface="Arial" panose="020B0604020202020204" pitchFamily="34" charset="0"/>
              <a:buChar char="•"/>
            </a:pPr>
            <a:endParaRPr lang="en-US" sz="1700"/>
          </a:p>
        </p:txBody>
      </p:sp>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rotWithShape="1">
          <a:blip r:embed="rId2">
            <a:extLst>
              <a:ext uri="{28A0092B-C50C-407E-A947-70E740481C1C}">
                <a14:useLocalDpi xmlns:a14="http://schemas.microsoft.com/office/drawing/2010/main" val="0"/>
              </a:ext>
            </a:extLst>
          </a:blip>
          <a:srcRect l="18381" r="1466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9828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2E2C70-88BA-6904-FCA4-51C1B36A4779}"/>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      Thank you!</a:t>
            </a:r>
          </a:p>
        </p:txBody>
      </p:sp>
      <p:sp>
        <p:nvSpPr>
          <p:cNvPr id="3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background with white lines&#10;&#10;Description automatically generated">
            <a:extLst>
              <a:ext uri="{FF2B5EF4-FFF2-40B4-BE49-F238E27FC236}">
                <a16:creationId xmlns:a16="http://schemas.microsoft.com/office/drawing/2014/main" id="{5B1F1F2E-1B7C-4D3B-548D-510464BD53A8}"/>
              </a:ext>
            </a:extLst>
          </p:cNvPr>
          <p:cNvPicPr>
            <a:picLocks noChangeAspect="1"/>
          </p:cNvPicPr>
          <p:nvPr/>
        </p:nvPicPr>
        <p:blipFill rotWithShape="1">
          <a:blip r:embed="rId2">
            <a:extLst>
              <a:ext uri="{28A0092B-C50C-407E-A947-70E740481C1C}">
                <a14:useLocalDpi xmlns:a14="http://schemas.microsoft.com/office/drawing/2010/main" val="0"/>
              </a:ext>
            </a:extLst>
          </a:blip>
          <a:srcRect l="18381" r="1466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1940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 y="-739177"/>
            <a:ext cx="12402766" cy="8127187"/>
          </a:xfrm>
          <a:prstGeom prst="rect">
            <a:avLst/>
          </a:prstGeom>
        </p:spPr>
      </p:pic>
      <p:sp>
        <p:nvSpPr>
          <p:cNvPr id="4" name="TextBox 3">
            <a:extLst>
              <a:ext uri="{FF2B5EF4-FFF2-40B4-BE49-F238E27FC236}">
                <a16:creationId xmlns:a16="http://schemas.microsoft.com/office/drawing/2014/main" id="{51A0297F-A955-1E53-5975-FDAEEE74BDC6}"/>
              </a:ext>
            </a:extLst>
          </p:cNvPr>
          <p:cNvSpPr txBox="1"/>
          <p:nvPr/>
        </p:nvSpPr>
        <p:spPr>
          <a:xfrm>
            <a:off x="855777" y="699797"/>
            <a:ext cx="4108110" cy="830997"/>
          </a:xfrm>
          <a:prstGeom prst="rect">
            <a:avLst/>
          </a:prstGeom>
          <a:noFill/>
        </p:spPr>
        <p:txBody>
          <a:bodyPr wrap="square" rtlCol="0">
            <a:spAutoFit/>
          </a:bodyPr>
          <a:lstStyle/>
          <a:p>
            <a:pPr marL="4659313" indent="-4659313" algn="ctr"/>
            <a:r>
              <a:rPr lang="en-IN" sz="4800" b="1" dirty="0">
                <a:solidFill>
                  <a:schemeClr val="bg1"/>
                </a:solidFill>
              </a:rPr>
              <a:t>CONTENT</a:t>
            </a:r>
          </a:p>
        </p:txBody>
      </p:sp>
      <p:sp>
        <p:nvSpPr>
          <p:cNvPr id="2" name="TextBox 1">
            <a:extLst>
              <a:ext uri="{FF2B5EF4-FFF2-40B4-BE49-F238E27FC236}">
                <a16:creationId xmlns:a16="http://schemas.microsoft.com/office/drawing/2014/main" id="{95CE69D3-72B9-E6FD-7BB6-39EE32B16C9A}"/>
              </a:ext>
            </a:extLst>
          </p:cNvPr>
          <p:cNvSpPr txBox="1"/>
          <p:nvPr/>
        </p:nvSpPr>
        <p:spPr>
          <a:xfrm>
            <a:off x="1156996" y="1894114"/>
            <a:ext cx="4376057" cy="5355312"/>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Problem statement</a:t>
            </a:r>
          </a:p>
          <a:p>
            <a:pPr marL="285750" indent="-285750">
              <a:buFont typeface="Arial" panose="020B0604020202020204" pitchFamily="34" charset="0"/>
              <a:buChar char="•"/>
            </a:pPr>
            <a:r>
              <a:rPr lang="en-IN" sz="2800" dirty="0">
                <a:solidFill>
                  <a:schemeClr val="bg1"/>
                </a:solidFill>
              </a:rPr>
              <a:t>Objective</a:t>
            </a:r>
          </a:p>
          <a:p>
            <a:pPr marL="285750" indent="-285750">
              <a:buFont typeface="Arial" panose="020B0604020202020204" pitchFamily="34" charset="0"/>
              <a:buChar char="•"/>
            </a:pPr>
            <a:r>
              <a:rPr lang="en-IN" sz="2800" dirty="0">
                <a:solidFill>
                  <a:schemeClr val="bg1"/>
                </a:solidFill>
              </a:rPr>
              <a:t>Block Diagram</a:t>
            </a:r>
          </a:p>
          <a:p>
            <a:pPr marL="285750" indent="-285750">
              <a:buFont typeface="Arial" panose="020B0604020202020204" pitchFamily="34" charset="0"/>
              <a:buChar char="•"/>
            </a:pPr>
            <a:r>
              <a:rPr lang="en-IN" sz="2800" dirty="0">
                <a:solidFill>
                  <a:schemeClr val="bg1"/>
                </a:solidFill>
              </a:rPr>
              <a:t>Literature review</a:t>
            </a:r>
          </a:p>
          <a:p>
            <a:pPr marL="285750" indent="-285750">
              <a:buFont typeface="Arial" panose="020B0604020202020204" pitchFamily="34" charset="0"/>
              <a:buChar char="•"/>
            </a:pPr>
            <a:r>
              <a:rPr lang="en-IN" sz="2800" dirty="0">
                <a:solidFill>
                  <a:schemeClr val="bg1"/>
                </a:solidFill>
              </a:rPr>
              <a:t>Proposed Model</a:t>
            </a:r>
          </a:p>
          <a:p>
            <a:pPr marL="285750" indent="-285750">
              <a:buFont typeface="Arial" panose="020B0604020202020204" pitchFamily="34" charset="0"/>
              <a:buChar char="•"/>
            </a:pPr>
            <a:r>
              <a:rPr lang="en-IN" sz="2800" dirty="0">
                <a:solidFill>
                  <a:schemeClr val="bg1"/>
                </a:solidFill>
              </a:rPr>
              <a:t>Working Mechanism</a:t>
            </a:r>
          </a:p>
          <a:p>
            <a:pPr marL="285750" indent="-285750">
              <a:buFont typeface="Arial" panose="020B0604020202020204" pitchFamily="34" charset="0"/>
              <a:buChar char="•"/>
            </a:pPr>
            <a:r>
              <a:rPr lang="en-IN" sz="2800" dirty="0">
                <a:solidFill>
                  <a:schemeClr val="bg1"/>
                </a:solidFill>
              </a:rPr>
              <a:t>Constraints</a:t>
            </a:r>
          </a:p>
          <a:p>
            <a:pPr marL="285750" indent="-285750">
              <a:buFont typeface="Arial" panose="020B0604020202020204" pitchFamily="34" charset="0"/>
              <a:buChar char="•"/>
            </a:pPr>
            <a:r>
              <a:rPr lang="en-IN" sz="2800" dirty="0">
                <a:solidFill>
                  <a:schemeClr val="bg1"/>
                </a:solidFill>
              </a:rPr>
              <a:t>Technology Stacks</a:t>
            </a:r>
          </a:p>
          <a:p>
            <a:pPr marL="285750" indent="-285750">
              <a:buFont typeface="Arial" panose="020B0604020202020204" pitchFamily="34" charset="0"/>
              <a:buChar char="•"/>
            </a:pPr>
            <a:r>
              <a:rPr lang="en-IN" sz="2800" dirty="0">
                <a:solidFill>
                  <a:schemeClr val="bg1"/>
                </a:solidFill>
              </a:rPr>
              <a:t>Conclusion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06697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rotWithShape="1">
          <a:blip r:embed="rId2">
            <a:extLst>
              <a:ext uri="{28A0092B-C50C-407E-A947-70E740481C1C}">
                <a14:useLocalDpi xmlns:a14="http://schemas.microsoft.com/office/drawing/2010/main" val="0"/>
              </a:ext>
            </a:extLst>
          </a:blip>
          <a:srcRect l="2068" r="21221" b="9091"/>
          <a:stretch/>
        </p:blipFill>
        <p:spPr>
          <a:xfrm>
            <a:off x="3522468" y="0"/>
            <a:ext cx="8669532" cy="6857990"/>
          </a:xfrm>
          <a:prstGeom prst="rect">
            <a:avLst/>
          </a:prstGeom>
        </p:spPr>
      </p:pic>
      <p:sp>
        <p:nvSpPr>
          <p:cNvPr id="20" name="Rectangle 1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1A0297F-A955-1E53-5975-FDAEEE74BDC6}"/>
              </a:ext>
            </a:extLst>
          </p:cNvPr>
          <p:cNvSpPr txBox="1"/>
          <p:nvPr/>
        </p:nvSpPr>
        <p:spPr>
          <a:xfrm>
            <a:off x="371094" y="1161288"/>
            <a:ext cx="3438144" cy="1124712"/>
          </a:xfrm>
          <a:prstGeom prst="rect">
            <a:avLst/>
          </a:prstGeom>
        </p:spPr>
        <p:txBody>
          <a:bodyPr vert="horz" lIns="91440" tIns="45720" rIns="91440" bIns="45720" rtlCol="0" anchor="b">
            <a:normAutofit/>
          </a:bodyPr>
          <a:lstStyle/>
          <a:p>
            <a:pPr marL="4659313" indent="-4659313">
              <a:lnSpc>
                <a:spcPct val="90000"/>
              </a:lnSpc>
              <a:spcBef>
                <a:spcPct val="0"/>
              </a:spcBef>
              <a:spcAft>
                <a:spcPts val="600"/>
              </a:spcAft>
            </a:pPr>
            <a:r>
              <a:rPr lang="en-US" sz="2800" b="1">
                <a:solidFill>
                  <a:schemeClr val="bg1"/>
                </a:solidFill>
                <a:latin typeface="+mj-lt"/>
                <a:ea typeface="+mj-ea"/>
                <a:cs typeface="+mj-cs"/>
              </a:rPr>
              <a:t>PROBLEM STATEMENT</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A2E2C70-88BA-6904-FCA4-51C1B36A4779}"/>
              </a:ext>
            </a:extLst>
          </p:cNvPr>
          <p:cNvSpPr txBox="1"/>
          <p:nvPr/>
        </p:nvSpPr>
        <p:spPr>
          <a:xfrm>
            <a:off x="371094" y="3051678"/>
            <a:ext cx="11725656" cy="3207258"/>
          </a:xfrm>
          <a:prstGeom prst="rect">
            <a:avLst/>
          </a:prstGeom>
        </p:spPr>
        <p:txBody>
          <a:bodyPr vert="horz" lIns="91440" tIns="45720" rIns="91440" bIns="45720" rtlCol="0" anchor="t">
            <a:noAutofit/>
          </a:bodyPr>
          <a:lstStyle/>
          <a:p>
            <a:pPr>
              <a:lnSpc>
                <a:spcPct val="90000"/>
              </a:lnSpc>
              <a:spcAft>
                <a:spcPts val="600"/>
              </a:spcAft>
            </a:pPr>
            <a:r>
              <a:rPr lang="en-US" sz="2400" dirty="0">
                <a:solidFill>
                  <a:schemeClr val="bg1"/>
                </a:solidFill>
              </a:rPr>
              <a:t>Number of vehicles on the road continues to increase, there is a growing need for advanced driving alert systems to enhance road safety. Such systems are crucial for preventing accidents, reducing driver distractions, and ensuring overall road safety. The problem statement is to design and develop an advanced driving alert system that can provide real-time warnings and assistance to drivers in various driving scenario.</a:t>
            </a:r>
          </a:p>
        </p:txBody>
      </p:sp>
      <p:sp>
        <p:nvSpPr>
          <p:cNvPr id="2" name="Oval 1">
            <a:extLst>
              <a:ext uri="{FF2B5EF4-FFF2-40B4-BE49-F238E27FC236}">
                <a16:creationId xmlns:a16="http://schemas.microsoft.com/office/drawing/2014/main" id="{25DC54AB-8906-6C9A-9F0C-57294CA70FCF}"/>
              </a:ext>
            </a:extLst>
          </p:cNvPr>
          <p:cNvSpPr/>
          <p:nvPr/>
        </p:nvSpPr>
        <p:spPr>
          <a:xfrm>
            <a:off x="371094" y="735291"/>
            <a:ext cx="811227" cy="26851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21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733" r="7018" b="-1"/>
          <a:stretch/>
        </p:blipFill>
        <p:spPr>
          <a:xfrm>
            <a:off x="20" y="10"/>
            <a:ext cx="8450297" cy="6857990"/>
          </a:xfrm>
          <a:prstGeom prst="rect">
            <a:avLst/>
          </a:prstGeom>
        </p:spPr>
      </p:pic>
      <p:sp>
        <p:nvSpPr>
          <p:cNvPr id="4" name="TextBox 3">
            <a:extLst>
              <a:ext uri="{FF2B5EF4-FFF2-40B4-BE49-F238E27FC236}">
                <a16:creationId xmlns:a16="http://schemas.microsoft.com/office/drawing/2014/main" id="{51A0297F-A955-1E53-5975-FDAEEE74BDC6}"/>
              </a:ext>
            </a:extLst>
          </p:cNvPr>
          <p:cNvSpPr txBox="1"/>
          <p:nvPr/>
        </p:nvSpPr>
        <p:spPr>
          <a:xfrm>
            <a:off x="838201" y="365125"/>
            <a:ext cx="5251316" cy="1627636"/>
          </a:xfrm>
          <a:prstGeom prst="rect">
            <a:avLst/>
          </a:prstGeom>
        </p:spPr>
        <p:txBody>
          <a:bodyPr vert="horz" lIns="91440" tIns="45720" rIns="91440" bIns="45720" rtlCol="0" anchor="ctr">
            <a:normAutofit/>
          </a:bodyPr>
          <a:lstStyle/>
          <a:p>
            <a:pPr marL="4659313" indent="-4659313">
              <a:lnSpc>
                <a:spcPct val="90000"/>
              </a:lnSpc>
              <a:spcBef>
                <a:spcPct val="0"/>
              </a:spcBef>
              <a:spcAft>
                <a:spcPts val="600"/>
              </a:spcAft>
            </a:pPr>
            <a:r>
              <a:rPr lang="en-US" sz="4400" b="1" dirty="0">
                <a:solidFill>
                  <a:srgbClr val="FFFFFF"/>
                </a:solidFill>
                <a:latin typeface="+mj-lt"/>
                <a:ea typeface="+mj-ea"/>
                <a:cs typeface="+mj-cs"/>
              </a:rPr>
              <a:t>OBJECTIVE</a:t>
            </a:r>
            <a:endParaRPr lang="en-US" sz="4400" b="1" kern="1200" dirty="0">
              <a:solidFill>
                <a:srgbClr val="FFFFFF"/>
              </a:solidFill>
              <a:latin typeface="+mj-lt"/>
              <a:ea typeface="+mj-ea"/>
              <a:cs typeface="+mj-cs"/>
            </a:endParaRPr>
          </a:p>
        </p:txBody>
      </p:sp>
      <p:sp>
        <p:nvSpPr>
          <p:cNvPr id="6" name="TextBox 5">
            <a:extLst>
              <a:ext uri="{FF2B5EF4-FFF2-40B4-BE49-F238E27FC236}">
                <a16:creationId xmlns:a16="http://schemas.microsoft.com/office/drawing/2014/main" id="{5A2E2C70-88BA-6904-FCA4-51C1B36A4779}"/>
              </a:ext>
            </a:extLst>
          </p:cNvPr>
          <p:cNvSpPr txBox="1"/>
          <p:nvPr/>
        </p:nvSpPr>
        <p:spPr>
          <a:xfrm>
            <a:off x="838200" y="2219785"/>
            <a:ext cx="4619621" cy="395717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rgbClr val="FFFFFF"/>
                </a:solidFill>
              </a:rPr>
              <a:t>The proliferation of vehicles on the road and the escalating risks associated with modern traffic environments necessitate the development of an Advanced Driving Alert System. This system is designed to harness cutting-edge technology to enhance road safety, mitigate accidents, minimize driver distractions, and ultimately safeguard lives. The primary objective of this project is to create an intelligent and adaptable system that provides real-time warnings and assistance to drivers in diverse driving scenarios.</a:t>
            </a:r>
          </a:p>
        </p:txBody>
      </p:sp>
      <p:pic>
        <p:nvPicPr>
          <p:cNvPr id="1026" name="Picture 2">
            <a:extLst>
              <a:ext uri="{FF2B5EF4-FFF2-40B4-BE49-F238E27FC236}">
                <a16:creationId xmlns:a16="http://schemas.microsoft.com/office/drawing/2014/main" id="{97D6BD36-F3AB-7F7A-27CC-276039D5B1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3" r="2909" b="-1"/>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64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 y="-739177"/>
            <a:ext cx="12402766" cy="8127187"/>
          </a:xfrm>
          <a:prstGeom prst="rect">
            <a:avLst/>
          </a:prstGeom>
        </p:spPr>
      </p:pic>
      <p:sp>
        <p:nvSpPr>
          <p:cNvPr id="4" name="TextBox 3">
            <a:extLst>
              <a:ext uri="{FF2B5EF4-FFF2-40B4-BE49-F238E27FC236}">
                <a16:creationId xmlns:a16="http://schemas.microsoft.com/office/drawing/2014/main" id="{51A0297F-A955-1E53-5975-FDAEEE74BDC6}"/>
              </a:ext>
            </a:extLst>
          </p:cNvPr>
          <p:cNvSpPr txBox="1"/>
          <p:nvPr/>
        </p:nvSpPr>
        <p:spPr>
          <a:xfrm>
            <a:off x="1602225" y="60751"/>
            <a:ext cx="9503923" cy="830997"/>
          </a:xfrm>
          <a:prstGeom prst="rect">
            <a:avLst/>
          </a:prstGeom>
          <a:noFill/>
        </p:spPr>
        <p:txBody>
          <a:bodyPr wrap="square" rtlCol="0">
            <a:spAutoFit/>
          </a:bodyPr>
          <a:lstStyle/>
          <a:p>
            <a:pPr marL="4659313" indent="-4659313" algn="ctr"/>
            <a:r>
              <a:rPr lang="en-IN" sz="4800" b="1" dirty="0">
                <a:solidFill>
                  <a:schemeClr val="bg1"/>
                </a:solidFill>
              </a:rPr>
              <a:t>BLOCK DIAGRAM</a:t>
            </a:r>
          </a:p>
        </p:txBody>
      </p:sp>
      <p:pic>
        <p:nvPicPr>
          <p:cNvPr id="10" name="Picture 9" descr="A diagram of a driver's voice">
            <a:extLst>
              <a:ext uri="{FF2B5EF4-FFF2-40B4-BE49-F238E27FC236}">
                <a16:creationId xmlns:a16="http://schemas.microsoft.com/office/drawing/2014/main" id="{55C3BE72-2BB0-8017-7F8C-6310A9C93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050" y="1266826"/>
            <a:ext cx="9058275" cy="5114924"/>
          </a:xfrm>
          <a:prstGeom prst="rect">
            <a:avLst/>
          </a:prstGeom>
        </p:spPr>
      </p:pic>
    </p:spTree>
    <p:extLst>
      <p:ext uri="{BB962C8B-B14F-4D97-AF65-F5344CB8AC3E}">
        <p14:creationId xmlns:p14="http://schemas.microsoft.com/office/powerpoint/2010/main" val="2683221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02766" cy="8127187"/>
          </a:xfrm>
          <a:prstGeom prst="rect">
            <a:avLst/>
          </a:prstGeom>
        </p:spPr>
      </p:pic>
      <p:sp>
        <p:nvSpPr>
          <p:cNvPr id="4" name="TextBox 3">
            <a:extLst>
              <a:ext uri="{FF2B5EF4-FFF2-40B4-BE49-F238E27FC236}">
                <a16:creationId xmlns:a16="http://schemas.microsoft.com/office/drawing/2014/main" id="{51A0297F-A955-1E53-5975-FDAEEE74BDC6}"/>
              </a:ext>
            </a:extLst>
          </p:cNvPr>
          <p:cNvSpPr txBox="1"/>
          <p:nvPr/>
        </p:nvSpPr>
        <p:spPr>
          <a:xfrm>
            <a:off x="-2527575" y="561297"/>
            <a:ext cx="9503923" cy="830997"/>
          </a:xfrm>
          <a:prstGeom prst="rect">
            <a:avLst/>
          </a:prstGeom>
          <a:noFill/>
        </p:spPr>
        <p:txBody>
          <a:bodyPr wrap="square" rtlCol="0">
            <a:spAutoFit/>
          </a:bodyPr>
          <a:lstStyle/>
          <a:p>
            <a:pPr marL="4659313" indent="-4659313" algn="ctr"/>
            <a:r>
              <a:rPr lang="en-IN" sz="4800" b="1" dirty="0">
                <a:solidFill>
                  <a:schemeClr val="bg1"/>
                </a:solidFill>
              </a:rPr>
              <a:t>REFERENCE</a:t>
            </a:r>
          </a:p>
        </p:txBody>
      </p:sp>
      <p:sp>
        <p:nvSpPr>
          <p:cNvPr id="2" name="TextBox 1">
            <a:extLst>
              <a:ext uri="{FF2B5EF4-FFF2-40B4-BE49-F238E27FC236}">
                <a16:creationId xmlns:a16="http://schemas.microsoft.com/office/drawing/2014/main" id="{A314EF8E-F32E-547A-3422-DBFB820DF576}"/>
              </a:ext>
            </a:extLst>
          </p:cNvPr>
          <p:cNvSpPr txBox="1"/>
          <p:nvPr/>
        </p:nvSpPr>
        <p:spPr>
          <a:xfrm>
            <a:off x="1064871" y="1898248"/>
            <a:ext cx="10046825" cy="4647426"/>
          </a:xfrm>
          <a:prstGeom prst="rect">
            <a:avLst/>
          </a:prstGeom>
          <a:noFill/>
        </p:spPr>
        <p:txBody>
          <a:bodyPr wrap="square" rtlCol="0">
            <a:spAutoFit/>
          </a:bodyPr>
          <a:lstStyle/>
          <a:p>
            <a:pPr algn="l"/>
            <a:br>
              <a:rPr lang="en-IN" sz="2000" b="1" i="0" dirty="0">
                <a:solidFill>
                  <a:schemeClr val="bg1"/>
                </a:solidFill>
                <a:effectLst/>
                <a:latin typeface="HelveticaNeue Regular"/>
              </a:rPr>
            </a:br>
            <a:r>
              <a:rPr lang="en-IN" sz="2000" b="1" i="0" dirty="0">
                <a:solidFill>
                  <a:schemeClr val="bg1"/>
                </a:solidFill>
                <a:effectLst/>
                <a:latin typeface="HelveticaNeue Regular"/>
              </a:rPr>
              <a:t>1.</a:t>
            </a:r>
            <a:r>
              <a:rPr lang="en-IN" sz="2000" dirty="0">
                <a:solidFill>
                  <a:schemeClr val="bg1"/>
                </a:solidFill>
                <a:latin typeface="HelveticaNeue Regular"/>
              </a:rPr>
              <a:t>   </a:t>
            </a:r>
            <a:r>
              <a:rPr lang="en-IN" sz="2000" b="0" i="0" dirty="0">
                <a:solidFill>
                  <a:schemeClr val="bg1"/>
                </a:solidFill>
                <a:effectLst/>
                <a:latin typeface="HelveticaNeue Regular"/>
              </a:rPr>
              <a:t>Chin-Teng Lin, Chun-Hsiang Chuang </a:t>
            </a:r>
            <a:r>
              <a:rPr lang="en-IN" sz="2000" b="0" i="0" dirty="0" err="1">
                <a:solidFill>
                  <a:schemeClr val="bg1"/>
                </a:solidFill>
                <a:effectLst/>
                <a:latin typeface="HelveticaNeue Regular"/>
              </a:rPr>
              <a:t>Chih</a:t>
            </a:r>
            <a:r>
              <a:rPr lang="en-IN" sz="2000" b="0" i="0" dirty="0">
                <a:solidFill>
                  <a:schemeClr val="bg1"/>
                </a:solidFill>
                <a:effectLst/>
                <a:latin typeface="HelveticaNeue Regular"/>
              </a:rPr>
              <a:t>-Sheng Huang, Shu-Fang Tsai, Shao-Wei   </a:t>
            </a:r>
          </a:p>
          <a:p>
            <a:pPr algn="l"/>
            <a:r>
              <a:rPr lang="en-IN" sz="2000" dirty="0">
                <a:solidFill>
                  <a:schemeClr val="bg1"/>
                </a:solidFill>
                <a:latin typeface="HelveticaNeue Regular"/>
              </a:rPr>
              <a:t>     </a:t>
            </a:r>
            <a:r>
              <a:rPr lang="en-IN" sz="2000" b="0" i="0" dirty="0">
                <a:solidFill>
                  <a:schemeClr val="bg1"/>
                </a:solidFill>
                <a:effectLst/>
                <a:latin typeface="HelveticaNeue Regular"/>
              </a:rPr>
              <a:t> Lu, Yen-</a:t>
            </a:r>
            <a:r>
              <a:rPr lang="en-IN" sz="2000" b="0" i="0" dirty="0" err="1">
                <a:solidFill>
                  <a:schemeClr val="bg1"/>
                </a:solidFill>
                <a:effectLst/>
                <a:latin typeface="HelveticaNeue Regular"/>
              </a:rPr>
              <a:t>Hsuan</a:t>
            </a:r>
            <a:r>
              <a:rPr lang="en-IN" sz="2000" b="0" i="0" dirty="0">
                <a:solidFill>
                  <a:schemeClr val="bg1"/>
                </a:solidFill>
                <a:effectLst/>
                <a:latin typeface="HelveticaNeue Regular"/>
              </a:rPr>
              <a:t> Chen, et al., "Wireless and Wearable EEG System for Evaluating</a:t>
            </a:r>
          </a:p>
          <a:p>
            <a:pPr algn="l"/>
            <a:r>
              <a:rPr lang="en-IN" sz="2000" dirty="0">
                <a:solidFill>
                  <a:schemeClr val="bg1"/>
                </a:solidFill>
                <a:latin typeface="HelveticaNeue Regular"/>
              </a:rPr>
              <a:t>     </a:t>
            </a:r>
            <a:r>
              <a:rPr lang="en-IN" sz="2000" b="0" i="0" dirty="0">
                <a:solidFill>
                  <a:schemeClr val="bg1"/>
                </a:solidFill>
                <a:effectLst/>
                <a:latin typeface="HelveticaNeue Regular"/>
              </a:rPr>
              <a:t> Driver Vigilance", </a:t>
            </a:r>
            <a:r>
              <a:rPr lang="en-IN" sz="2000" b="0" i="1" dirty="0">
                <a:solidFill>
                  <a:schemeClr val="bg1"/>
                </a:solidFill>
                <a:effectLst/>
                <a:latin typeface="HelveticaNeue Regular"/>
              </a:rPr>
              <a:t>IEEE Transactions Biomedical Circuits and Systems</a:t>
            </a:r>
            <a:r>
              <a:rPr lang="en-IN" sz="2000" b="0" i="0" dirty="0">
                <a:solidFill>
                  <a:schemeClr val="bg1"/>
                </a:solidFill>
                <a:effectLst/>
                <a:latin typeface="HelveticaNeue Regular"/>
              </a:rPr>
              <a:t>, vol. 8, no. 2,  </a:t>
            </a:r>
          </a:p>
          <a:p>
            <a:pPr algn="l"/>
            <a:r>
              <a:rPr lang="en-IN" sz="2000" dirty="0">
                <a:solidFill>
                  <a:schemeClr val="bg1"/>
                </a:solidFill>
                <a:latin typeface="HelveticaNeue Regular"/>
              </a:rPr>
              <a:t>      </a:t>
            </a:r>
            <a:r>
              <a:rPr lang="en-IN" sz="2000" b="0" i="0" dirty="0">
                <a:solidFill>
                  <a:schemeClr val="bg1"/>
                </a:solidFill>
                <a:effectLst/>
                <a:latin typeface="HelveticaNeue Regular"/>
              </a:rPr>
              <a:t> April 2014</a:t>
            </a:r>
            <a:r>
              <a:rPr lang="en-IN" sz="2000" b="0" i="0" dirty="0">
                <a:solidFill>
                  <a:srgbClr val="333333"/>
                </a:solidFill>
                <a:effectLst/>
                <a:latin typeface="HelveticaNeue Regular"/>
              </a:rPr>
              <a:t>..</a:t>
            </a:r>
          </a:p>
          <a:p>
            <a:pPr algn="l"/>
            <a:endParaRPr lang="en-IN" sz="2000" dirty="0">
              <a:solidFill>
                <a:srgbClr val="333333"/>
              </a:solidFill>
              <a:latin typeface="HelveticaNeue Regular"/>
            </a:endParaRPr>
          </a:p>
          <a:p>
            <a:pPr algn="l"/>
            <a:r>
              <a:rPr lang="en-US" sz="2000" b="0" i="0" dirty="0">
                <a:solidFill>
                  <a:schemeClr val="bg1"/>
                </a:solidFill>
                <a:effectLst/>
                <a:latin typeface="HelveticaNeue Regular"/>
              </a:rPr>
              <a:t>2.   Nadeem Akhtar, Kush Pandey and Saurabh Gupta, "Mobile Application For Safe  </a:t>
            </a:r>
          </a:p>
          <a:p>
            <a:pPr algn="l"/>
            <a:r>
              <a:rPr lang="en-US" sz="2000" b="0" i="0" dirty="0">
                <a:solidFill>
                  <a:schemeClr val="bg1"/>
                </a:solidFill>
                <a:effectLst/>
                <a:latin typeface="HelveticaNeue Regular"/>
              </a:rPr>
              <a:t>     Driving", </a:t>
            </a:r>
            <a:r>
              <a:rPr lang="en-US" sz="2000" b="0" i="1" dirty="0">
                <a:solidFill>
                  <a:schemeClr val="bg1"/>
                </a:solidFill>
                <a:effectLst/>
                <a:latin typeface="HelveticaNeue Regular"/>
              </a:rPr>
              <a:t>Fourth International Conference on Communication Systems and Network</a:t>
            </a:r>
          </a:p>
          <a:p>
            <a:pPr algn="l"/>
            <a:r>
              <a:rPr lang="en-US" sz="2000" i="1" dirty="0">
                <a:solidFill>
                  <a:schemeClr val="bg1"/>
                </a:solidFill>
                <a:latin typeface="HelveticaNeue Regular"/>
              </a:rPr>
              <a:t>  </a:t>
            </a:r>
            <a:r>
              <a:rPr lang="en-US" sz="2000" b="0" i="1" dirty="0">
                <a:solidFill>
                  <a:schemeClr val="bg1"/>
                </a:solidFill>
                <a:effectLst/>
                <a:latin typeface="HelveticaNeue Regular"/>
              </a:rPr>
              <a:t>   Technologies</a:t>
            </a:r>
            <a:r>
              <a:rPr lang="en-US" sz="2000" b="0" i="0" dirty="0">
                <a:solidFill>
                  <a:schemeClr val="bg1"/>
                </a:solidFill>
                <a:effectLst/>
                <a:latin typeface="HelveticaNeue Regular"/>
              </a:rPr>
              <a:t>, 2014</a:t>
            </a:r>
            <a:r>
              <a:rPr lang="en-IN" sz="2000" b="0" i="0" dirty="0">
                <a:solidFill>
                  <a:schemeClr val="bg1"/>
                </a:solidFill>
                <a:effectLst/>
                <a:latin typeface="HelveticaNeue Regular"/>
              </a:rPr>
              <a:t>.</a:t>
            </a:r>
          </a:p>
          <a:p>
            <a:pPr algn="l"/>
            <a:endParaRPr lang="en-IN" sz="2000" dirty="0">
              <a:solidFill>
                <a:schemeClr val="bg1"/>
              </a:solidFill>
              <a:latin typeface="HelveticaNeue Regular"/>
            </a:endParaRPr>
          </a:p>
          <a:p>
            <a:pPr algn="l"/>
            <a:r>
              <a:rPr lang="en-US" sz="2000" b="0" i="0" dirty="0">
                <a:solidFill>
                  <a:schemeClr val="bg1"/>
                </a:solidFill>
                <a:effectLst/>
                <a:latin typeface="HelveticaNeue Regular"/>
              </a:rPr>
              <a:t>3.  J. Dai, J. Teng, X. Bai, Z. Shen and D. Xuan, "Mobile phone based drunk driving</a:t>
            </a:r>
          </a:p>
          <a:p>
            <a:pPr algn="l"/>
            <a:r>
              <a:rPr lang="en-US" sz="2000" dirty="0">
                <a:solidFill>
                  <a:schemeClr val="bg1"/>
                </a:solidFill>
                <a:latin typeface="HelveticaNeue Regular"/>
              </a:rPr>
              <a:t> </a:t>
            </a:r>
            <a:r>
              <a:rPr lang="en-US" sz="2000" b="0" i="0" dirty="0">
                <a:solidFill>
                  <a:schemeClr val="bg1"/>
                </a:solidFill>
                <a:effectLst/>
                <a:latin typeface="HelveticaNeue Regular"/>
              </a:rPr>
              <a:t>   detection", </a:t>
            </a:r>
            <a:r>
              <a:rPr lang="en-US" sz="2000" b="0" i="1" dirty="0">
                <a:solidFill>
                  <a:schemeClr val="bg1"/>
                </a:solidFill>
                <a:effectLst/>
                <a:latin typeface="HelveticaNeue Regular"/>
              </a:rPr>
              <a:t>4th International Conference on Pervasive Computing Technologies for    </a:t>
            </a:r>
          </a:p>
          <a:p>
            <a:pPr algn="l"/>
            <a:r>
              <a:rPr lang="en-US" sz="2000" i="1" dirty="0">
                <a:solidFill>
                  <a:schemeClr val="bg1"/>
                </a:solidFill>
                <a:latin typeface="HelveticaNeue Regular"/>
              </a:rPr>
              <a:t>    </a:t>
            </a:r>
            <a:r>
              <a:rPr lang="en-US" sz="2000" b="0" i="1" dirty="0">
                <a:solidFill>
                  <a:schemeClr val="bg1"/>
                </a:solidFill>
                <a:effectLst/>
                <a:latin typeface="HelveticaNeue Regular"/>
              </a:rPr>
              <a:t> Health-care Munich 2010</a:t>
            </a:r>
            <a:r>
              <a:rPr lang="en-US" sz="2000" b="0" i="0" dirty="0">
                <a:solidFill>
                  <a:schemeClr val="bg1"/>
                </a:solidFill>
                <a:effectLst/>
                <a:latin typeface="HelveticaNeue Regular"/>
              </a:rPr>
              <a:t>, pp. 1-8, 2010.</a:t>
            </a:r>
            <a:endParaRPr lang="en-IN" sz="2000" b="0" i="0" dirty="0">
              <a:solidFill>
                <a:schemeClr val="bg1"/>
              </a:solidFill>
              <a:effectLst/>
              <a:latin typeface="HelveticaNeue Regular"/>
            </a:endParaRPr>
          </a:p>
          <a:p>
            <a:endParaRPr lang="en-IN" dirty="0"/>
          </a:p>
          <a:p>
            <a:endParaRPr lang="en-IN" dirty="0"/>
          </a:p>
        </p:txBody>
      </p:sp>
    </p:spTree>
    <p:extLst>
      <p:ext uri="{BB962C8B-B14F-4D97-AF65-F5344CB8AC3E}">
        <p14:creationId xmlns:p14="http://schemas.microsoft.com/office/powerpoint/2010/main" val="4176432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02766" cy="8127187"/>
          </a:xfrm>
          <a:prstGeom prst="rect">
            <a:avLst/>
          </a:prstGeom>
        </p:spPr>
      </p:pic>
      <p:sp>
        <p:nvSpPr>
          <p:cNvPr id="2" name="TextBox 1">
            <a:extLst>
              <a:ext uri="{FF2B5EF4-FFF2-40B4-BE49-F238E27FC236}">
                <a16:creationId xmlns:a16="http://schemas.microsoft.com/office/drawing/2014/main" id="{71501E92-A3E5-A881-F447-8489A7910471}"/>
              </a:ext>
            </a:extLst>
          </p:cNvPr>
          <p:cNvSpPr txBox="1"/>
          <p:nvPr/>
        </p:nvSpPr>
        <p:spPr>
          <a:xfrm>
            <a:off x="429763" y="241546"/>
            <a:ext cx="8098972" cy="584775"/>
          </a:xfrm>
          <a:prstGeom prst="rect">
            <a:avLst/>
          </a:prstGeom>
          <a:noFill/>
        </p:spPr>
        <p:txBody>
          <a:bodyPr wrap="square" rtlCol="0">
            <a:spAutoFit/>
          </a:bodyPr>
          <a:lstStyle/>
          <a:p>
            <a:r>
              <a:rPr lang="en-IN" sz="3200" dirty="0">
                <a:solidFill>
                  <a:schemeClr val="bg1"/>
                </a:solidFill>
              </a:rPr>
              <a:t>LITERATURE REVIEW</a:t>
            </a:r>
          </a:p>
        </p:txBody>
      </p:sp>
      <p:sp>
        <p:nvSpPr>
          <p:cNvPr id="17" name="TextBox 16">
            <a:extLst>
              <a:ext uri="{FF2B5EF4-FFF2-40B4-BE49-F238E27FC236}">
                <a16:creationId xmlns:a16="http://schemas.microsoft.com/office/drawing/2014/main" id="{6617F3C9-BD29-0CA7-E808-93EC1508D7C5}"/>
              </a:ext>
            </a:extLst>
          </p:cNvPr>
          <p:cNvSpPr txBox="1"/>
          <p:nvPr/>
        </p:nvSpPr>
        <p:spPr>
          <a:xfrm>
            <a:off x="470704" y="1339770"/>
            <a:ext cx="11250592" cy="5570756"/>
          </a:xfrm>
          <a:prstGeom prst="rect">
            <a:avLst/>
          </a:prstGeom>
          <a:noFill/>
        </p:spPr>
        <p:txBody>
          <a:bodyPr wrap="square" rtlCol="0">
            <a:spAutoFit/>
          </a:bodyPr>
          <a:lstStyle/>
          <a:p>
            <a:pPr algn="l">
              <a:buFont typeface="+mj-lt"/>
              <a:buAutoNum type="arabicPeriod"/>
            </a:pPr>
            <a:r>
              <a:rPr lang="en-US" sz="2600" b="1" i="0" dirty="0">
                <a:solidFill>
                  <a:srgbClr val="D1D5DB"/>
                </a:solidFill>
                <a:effectLst/>
                <a:latin typeface="Söhne"/>
              </a:rPr>
              <a:t>ADAS and Active Safety:</a:t>
            </a:r>
            <a:r>
              <a:rPr lang="en-US" sz="2600" b="0" i="0" dirty="0">
                <a:solidFill>
                  <a:srgbClr val="D1D5DB"/>
                </a:solidFill>
                <a:effectLst/>
                <a:latin typeface="Söhne"/>
              </a:rPr>
              <a:t> Continuous interaction between the driver and an Advanced Driver Assistance System (ADAS) is vital for improving active safety in vehicles.</a:t>
            </a:r>
          </a:p>
          <a:p>
            <a:pPr algn="l">
              <a:buFont typeface="+mj-lt"/>
              <a:buAutoNum type="arabicPeriod"/>
            </a:pPr>
            <a:r>
              <a:rPr lang="en-US" sz="2600" b="1" i="0" dirty="0">
                <a:solidFill>
                  <a:srgbClr val="D1D5DB"/>
                </a:solidFill>
                <a:effectLst/>
                <a:latin typeface="Söhne"/>
              </a:rPr>
              <a:t>Multiple Alert Types:</a:t>
            </a:r>
            <a:r>
              <a:rPr lang="en-US" sz="2600" b="0" i="0" dirty="0">
                <a:solidFill>
                  <a:srgbClr val="D1D5DB"/>
                </a:solidFill>
                <a:effectLst/>
                <a:latin typeface="Söhne"/>
              </a:rPr>
              <a:t> ADAS employs various alert methods, such as visual, audio, and vibrational alerts, to communicate safety information to the driver.</a:t>
            </a:r>
          </a:p>
          <a:p>
            <a:pPr algn="l">
              <a:buFont typeface="+mj-lt"/>
              <a:buAutoNum type="arabicPeriod"/>
            </a:pPr>
            <a:r>
              <a:rPr lang="en-US" sz="2600" b="1" i="0" dirty="0">
                <a:solidFill>
                  <a:srgbClr val="D1D5DB"/>
                </a:solidFill>
                <a:effectLst/>
                <a:latin typeface="Söhne"/>
              </a:rPr>
              <a:t>Voice Alerts' Limitation:</a:t>
            </a:r>
            <a:r>
              <a:rPr lang="en-US" sz="2600" b="0" i="0" dirty="0">
                <a:solidFill>
                  <a:srgbClr val="D1D5DB"/>
                </a:solidFill>
                <a:effectLst/>
                <a:latin typeface="Söhne"/>
              </a:rPr>
              <a:t> Although voice alerts are effective, they can be less effective when the driver's mood is abnormal or concentration levels are low.</a:t>
            </a:r>
          </a:p>
          <a:p>
            <a:pPr algn="l">
              <a:buFont typeface="+mj-lt"/>
              <a:buAutoNum type="arabicPeriod"/>
            </a:pPr>
            <a:r>
              <a:rPr lang="en-US" sz="2600" b="1" i="0" dirty="0">
                <a:solidFill>
                  <a:srgbClr val="D1D5DB"/>
                </a:solidFill>
                <a:effectLst/>
                <a:latin typeface="Söhne"/>
              </a:rPr>
              <a:t>Adaptive Voice Alert System:</a:t>
            </a:r>
            <a:r>
              <a:rPr lang="en-US" sz="2600" b="0" i="0" dirty="0">
                <a:solidFill>
                  <a:srgbClr val="D1D5DB"/>
                </a:solidFill>
                <a:effectLst/>
                <a:latin typeface="Söhne"/>
              </a:rPr>
              <a:t> To address this limitation, an adaptive voice alert system is proposed. It adjusts voice alerts based on the driver's cognitive state to improve their effectiveness.</a:t>
            </a:r>
          </a:p>
          <a:p>
            <a:pPr algn="l">
              <a:buFont typeface="+mj-lt"/>
              <a:buAutoNum type="arabicPeriod"/>
            </a:pPr>
            <a:r>
              <a:rPr lang="en-US" sz="2600" b="1" i="0" dirty="0">
                <a:solidFill>
                  <a:srgbClr val="D1D5DB"/>
                </a:solidFill>
                <a:effectLst/>
                <a:latin typeface="Söhne"/>
              </a:rPr>
              <a:t>Enhanced Vehicle Safety:</a:t>
            </a:r>
            <a:r>
              <a:rPr lang="en-US" sz="2600" b="0" i="0" dirty="0">
                <a:solidFill>
                  <a:srgbClr val="D1D5DB"/>
                </a:solidFill>
                <a:effectLst/>
                <a:latin typeface="Söhne"/>
              </a:rPr>
              <a:t> The goal of the adaptive voice alert system is to enhance the effectiveness of voice-enabled Human Machine Interface (HMI), ultimately leading to improved vehicle safety.</a:t>
            </a:r>
          </a:p>
          <a:p>
            <a:endParaRPr lang="en-IN" dirty="0"/>
          </a:p>
        </p:txBody>
      </p:sp>
    </p:spTree>
    <p:extLst>
      <p:ext uri="{BB962C8B-B14F-4D97-AF65-F5344CB8AC3E}">
        <p14:creationId xmlns:p14="http://schemas.microsoft.com/office/powerpoint/2010/main" val="27094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02766" cy="8127187"/>
          </a:xfrm>
          <a:prstGeom prst="rect">
            <a:avLst/>
          </a:prstGeom>
        </p:spPr>
      </p:pic>
      <p:sp>
        <p:nvSpPr>
          <p:cNvPr id="2" name="TextBox 1">
            <a:extLst>
              <a:ext uri="{FF2B5EF4-FFF2-40B4-BE49-F238E27FC236}">
                <a16:creationId xmlns:a16="http://schemas.microsoft.com/office/drawing/2014/main" id="{510DB4CD-B4D0-60D0-1196-3AABEA46831A}"/>
              </a:ext>
            </a:extLst>
          </p:cNvPr>
          <p:cNvSpPr txBox="1"/>
          <p:nvPr/>
        </p:nvSpPr>
        <p:spPr>
          <a:xfrm>
            <a:off x="590309" y="330804"/>
            <a:ext cx="7280476" cy="646331"/>
          </a:xfrm>
          <a:prstGeom prst="rect">
            <a:avLst/>
          </a:prstGeom>
          <a:noFill/>
        </p:spPr>
        <p:txBody>
          <a:bodyPr wrap="square" rtlCol="0">
            <a:spAutoFit/>
          </a:bodyPr>
          <a:lstStyle/>
          <a:p>
            <a:r>
              <a:rPr lang="en-IN" sz="3600" dirty="0">
                <a:solidFill>
                  <a:schemeClr val="bg1"/>
                </a:solidFill>
              </a:rPr>
              <a:t>PROPOSED WORK:</a:t>
            </a:r>
          </a:p>
        </p:txBody>
      </p:sp>
      <p:sp>
        <p:nvSpPr>
          <p:cNvPr id="12" name="TextBox 11">
            <a:extLst>
              <a:ext uri="{FF2B5EF4-FFF2-40B4-BE49-F238E27FC236}">
                <a16:creationId xmlns:a16="http://schemas.microsoft.com/office/drawing/2014/main" id="{CE35281A-626D-93C8-EDC9-33EB65CFF8A1}"/>
              </a:ext>
            </a:extLst>
          </p:cNvPr>
          <p:cNvSpPr txBox="1"/>
          <p:nvPr/>
        </p:nvSpPr>
        <p:spPr>
          <a:xfrm>
            <a:off x="590308" y="1342663"/>
            <a:ext cx="11366339" cy="5109091"/>
          </a:xfrm>
          <a:prstGeom prst="rect">
            <a:avLst/>
          </a:prstGeom>
          <a:noFill/>
        </p:spPr>
        <p:txBody>
          <a:bodyPr wrap="square" rtlCol="0">
            <a:spAutoFit/>
          </a:bodyPr>
          <a:lstStyle/>
          <a:p>
            <a:pPr marL="342900" indent="-342900" algn="l">
              <a:buFont typeface="Arial" panose="020B0604020202020204" pitchFamily="34" charset="0"/>
              <a:buChar char="•"/>
            </a:pPr>
            <a:r>
              <a:rPr lang="en-US" sz="2200" b="1" i="0" dirty="0">
                <a:solidFill>
                  <a:srgbClr val="D1D5DB"/>
                </a:solidFill>
                <a:effectLst/>
                <a:latin typeface="Söhne"/>
              </a:rPr>
              <a:t>Voice Input:</a:t>
            </a:r>
            <a:r>
              <a:rPr lang="en-US" sz="2200" b="0" i="0" dirty="0">
                <a:solidFill>
                  <a:srgbClr val="D1D5DB"/>
                </a:solidFill>
                <a:effectLst/>
                <a:latin typeface="Söhne"/>
              </a:rPr>
              <a:t> The system continuously listens for voice commands using voice recognition.</a:t>
            </a:r>
          </a:p>
          <a:p>
            <a:pPr marL="342900" indent="-342900" algn="l">
              <a:buFont typeface="Arial" panose="020B0604020202020204" pitchFamily="34" charset="0"/>
              <a:buChar char="•"/>
            </a:pPr>
            <a:r>
              <a:rPr lang="en-US" sz="2200" b="1" i="0" dirty="0">
                <a:solidFill>
                  <a:srgbClr val="D1D5DB"/>
                </a:solidFill>
                <a:effectLst/>
                <a:latin typeface="Söhne"/>
              </a:rPr>
              <a:t>Trigger Event Detection:</a:t>
            </a:r>
            <a:r>
              <a:rPr lang="en-US" sz="2200" b="0" i="0" dirty="0">
                <a:solidFill>
                  <a:srgbClr val="D1D5DB"/>
                </a:solidFill>
                <a:effectLst/>
                <a:latin typeface="Söhne"/>
              </a:rPr>
              <a:t> Sensors like accelerometers monitor vehicle movements for sudden deceleration or collisions.</a:t>
            </a:r>
          </a:p>
          <a:p>
            <a:pPr marL="342900" indent="-342900" algn="l">
              <a:buFont typeface="Arial" panose="020B0604020202020204" pitchFamily="34" charset="0"/>
              <a:buChar char="•"/>
            </a:pPr>
            <a:r>
              <a:rPr lang="en-US" sz="2200" b="1" i="0" dirty="0">
                <a:solidFill>
                  <a:srgbClr val="D1D5DB"/>
                </a:solidFill>
                <a:effectLst/>
                <a:latin typeface="Söhne"/>
              </a:rPr>
              <a:t>Voice Command Recognition:</a:t>
            </a:r>
            <a:r>
              <a:rPr lang="en-US" sz="2200" b="0" i="0" dirty="0">
                <a:solidFill>
                  <a:srgbClr val="D1D5DB"/>
                </a:solidFill>
                <a:effectLst/>
                <a:latin typeface="Söhne"/>
              </a:rPr>
              <a:t> When an emergency is detected, the system processes voice commands like "Help" or "Emergency.“</a:t>
            </a:r>
          </a:p>
          <a:p>
            <a:pPr marL="342900" indent="-342900" algn="l">
              <a:buFont typeface="Arial" panose="020B0604020202020204" pitchFamily="34" charset="0"/>
              <a:buChar char="•"/>
            </a:pPr>
            <a:r>
              <a:rPr lang="en-US" sz="2200" b="1" i="0" dirty="0">
                <a:solidFill>
                  <a:srgbClr val="D1D5DB"/>
                </a:solidFill>
                <a:effectLst/>
                <a:latin typeface="Söhne"/>
              </a:rPr>
              <a:t>Emergency Alert Activation:</a:t>
            </a:r>
            <a:r>
              <a:rPr lang="en-US" sz="2200" b="0" i="0" dirty="0">
                <a:solidFill>
                  <a:srgbClr val="D1D5DB"/>
                </a:solidFill>
                <a:effectLst/>
                <a:latin typeface="Söhne"/>
              </a:rPr>
              <a:t> Valid commands trigger LED light alerts for visual notification.</a:t>
            </a:r>
          </a:p>
          <a:p>
            <a:pPr marL="342900" indent="-342900" algn="l">
              <a:buFont typeface="Arial" panose="020B0604020202020204" pitchFamily="34" charset="0"/>
              <a:buChar char="•"/>
            </a:pPr>
            <a:r>
              <a:rPr lang="en-US" sz="2200" b="1" i="0" dirty="0">
                <a:solidFill>
                  <a:srgbClr val="D1D5DB"/>
                </a:solidFill>
                <a:effectLst/>
                <a:latin typeface="Söhne"/>
              </a:rPr>
              <a:t>LED Alert Patterns:</a:t>
            </a:r>
            <a:r>
              <a:rPr lang="en-US" sz="2200" b="0" i="0" dirty="0">
                <a:solidFill>
                  <a:srgbClr val="D1D5DB"/>
                </a:solidFill>
                <a:effectLst/>
                <a:latin typeface="Söhne"/>
              </a:rPr>
              <a:t> LED lights display various patterns or colors to indicate the severity of the emergency.</a:t>
            </a:r>
          </a:p>
          <a:p>
            <a:pPr marL="342900" indent="-342900" algn="l">
              <a:buFont typeface="Arial" panose="020B0604020202020204" pitchFamily="34" charset="0"/>
              <a:buChar char="•"/>
            </a:pPr>
            <a:r>
              <a:rPr lang="en-US" sz="2200" b="1" i="0" dirty="0">
                <a:solidFill>
                  <a:srgbClr val="D1D5DB"/>
                </a:solidFill>
                <a:effectLst/>
                <a:latin typeface="Söhne"/>
              </a:rPr>
              <a:t>Communication:</a:t>
            </a:r>
            <a:r>
              <a:rPr lang="en-US" sz="2200" b="0" i="0" dirty="0">
                <a:solidFill>
                  <a:srgbClr val="D1D5DB"/>
                </a:solidFill>
                <a:effectLst/>
                <a:latin typeface="Söhne"/>
              </a:rPr>
              <a:t> Optionally, the system can be linked to a communication module to notify emergency services or pre-defined contacts and activate safety features.</a:t>
            </a:r>
          </a:p>
          <a:p>
            <a:pPr marL="342900" indent="-342900" algn="l">
              <a:buFont typeface="Arial" panose="020B0604020202020204" pitchFamily="34" charset="0"/>
              <a:buChar char="•"/>
            </a:pPr>
            <a:r>
              <a:rPr lang="en-US" sz="2200" b="1" i="0" dirty="0">
                <a:solidFill>
                  <a:srgbClr val="D1D5DB"/>
                </a:solidFill>
                <a:effectLst/>
                <a:latin typeface="Söhne"/>
              </a:rPr>
              <a:t>Manual Activation:</a:t>
            </a:r>
            <a:r>
              <a:rPr lang="en-US" sz="2200" b="0" i="0" dirty="0">
                <a:solidFill>
                  <a:srgbClr val="D1D5DB"/>
                </a:solidFill>
                <a:effectLst/>
                <a:latin typeface="Söhne"/>
              </a:rPr>
              <a:t> A manual override button allows users to trigger LED alerts if voice recognition fails.</a:t>
            </a:r>
          </a:p>
          <a:p>
            <a:pPr marL="342900" indent="-342900" algn="l">
              <a:buFont typeface="Arial" panose="020B0604020202020204" pitchFamily="34" charset="0"/>
              <a:buChar char="•"/>
            </a:pPr>
            <a:r>
              <a:rPr lang="en-US" sz="2200" b="1" i="0" dirty="0">
                <a:solidFill>
                  <a:srgbClr val="D1D5DB"/>
                </a:solidFill>
                <a:effectLst/>
                <a:latin typeface="Söhne"/>
              </a:rPr>
              <a:t>Reset and Acknowledgment:</a:t>
            </a:r>
            <a:r>
              <a:rPr lang="en-US" sz="2200" b="0" i="0" dirty="0">
                <a:solidFill>
                  <a:srgbClr val="D1D5DB"/>
                </a:solidFill>
                <a:effectLst/>
                <a:latin typeface="Söhne"/>
              </a:rPr>
              <a:t> After resolving the emergency, the system provides a way to reset or acknowledge alerts to prevent continuous alerts</a:t>
            </a:r>
          </a:p>
          <a:p>
            <a:endParaRPr lang="en-IN" dirty="0"/>
          </a:p>
        </p:txBody>
      </p:sp>
    </p:spTree>
    <p:extLst>
      <p:ext uri="{BB962C8B-B14F-4D97-AF65-F5344CB8AC3E}">
        <p14:creationId xmlns:p14="http://schemas.microsoft.com/office/powerpoint/2010/main" val="2680327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F1F2E-1B7C-4D3B-548D-510464BD5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3" y="-721579"/>
            <a:ext cx="12402766" cy="8127187"/>
          </a:xfrm>
          <a:prstGeom prst="rect">
            <a:avLst/>
          </a:prstGeom>
        </p:spPr>
      </p:pic>
      <p:sp>
        <p:nvSpPr>
          <p:cNvPr id="4" name="TextBox 3">
            <a:extLst>
              <a:ext uri="{FF2B5EF4-FFF2-40B4-BE49-F238E27FC236}">
                <a16:creationId xmlns:a16="http://schemas.microsoft.com/office/drawing/2014/main" id="{51A0297F-A955-1E53-5975-FDAEEE74BDC6}"/>
              </a:ext>
            </a:extLst>
          </p:cNvPr>
          <p:cNvSpPr txBox="1"/>
          <p:nvPr/>
        </p:nvSpPr>
        <p:spPr>
          <a:xfrm>
            <a:off x="1733751" y="141761"/>
            <a:ext cx="9503923" cy="830997"/>
          </a:xfrm>
          <a:prstGeom prst="rect">
            <a:avLst/>
          </a:prstGeom>
          <a:noFill/>
        </p:spPr>
        <p:txBody>
          <a:bodyPr wrap="square" rtlCol="0">
            <a:spAutoFit/>
          </a:bodyPr>
          <a:lstStyle/>
          <a:p>
            <a:pPr marL="4659313" indent="-4659313" algn="ctr"/>
            <a:r>
              <a:rPr lang="en-IN" sz="4800" b="1" dirty="0">
                <a:solidFill>
                  <a:schemeClr val="bg1"/>
                </a:solidFill>
              </a:rPr>
              <a:t>WORKING MECHANISM</a:t>
            </a:r>
          </a:p>
        </p:txBody>
      </p:sp>
      <p:pic>
        <p:nvPicPr>
          <p:cNvPr id="3" name="Picture 2">
            <a:extLst>
              <a:ext uri="{FF2B5EF4-FFF2-40B4-BE49-F238E27FC236}">
                <a16:creationId xmlns:a16="http://schemas.microsoft.com/office/drawing/2014/main" id="{D444817F-7016-553C-EF33-CA1F42CB3889}"/>
              </a:ext>
            </a:extLst>
          </p:cNvPr>
          <p:cNvPicPr>
            <a:picLocks noChangeAspect="1"/>
          </p:cNvPicPr>
          <p:nvPr/>
        </p:nvPicPr>
        <p:blipFill>
          <a:blip r:embed="rId3"/>
          <a:stretch>
            <a:fillRect/>
          </a:stretch>
        </p:blipFill>
        <p:spPr>
          <a:xfrm>
            <a:off x="2682310" y="1502317"/>
            <a:ext cx="2662947" cy="1790475"/>
          </a:xfrm>
          <a:prstGeom prst="rect">
            <a:avLst/>
          </a:prstGeom>
        </p:spPr>
      </p:pic>
      <p:pic>
        <p:nvPicPr>
          <p:cNvPr id="7" name="Picture 6">
            <a:extLst>
              <a:ext uri="{FF2B5EF4-FFF2-40B4-BE49-F238E27FC236}">
                <a16:creationId xmlns:a16="http://schemas.microsoft.com/office/drawing/2014/main" id="{3E315304-6601-A57B-CBE4-561085A3C334}"/>
              </a:ext>
            </a:extLst>
          </p:cNvPr>
          <p:cNvPicPr>
            <a:picLocks noChangeAspect="1"/>
          </p:cNvPicPr>
          <p:nvPr/>
        </p:nvPicPr>
        <p:blipFill>
          <a:blip r:embed="rId4"/>
          <a:stretch>
            <a:fillRect/>
          </a:stretch>
        </p:blipFill>
        <p:spPr>
          <a:xfrm>
            <a:off x="7040656" y="1566717"/>
            <a:ext cx="2662947" cy="1726075"/>
          </a:xfrm>
          <a:prstGeom prst="rect">
            <a:avLst/>
          </a:prstGeom>
        </p:spPr>
      </p:pic>
      <p:pic>
        <p:nvPicPr>
          <p:cNvPr id="8" name="Picture 7">
            <a:extLst>
              <a:ext uri="{FF2B5EF4-FFF2-40B4-BE49-F238E27FC236}">
                <a16:creationId xmlns:a16="http://schemas.microsoft.com/office/drawing/2014/main" id="{1A48EF4B-AFF7-4BEB-735F-61C141E4F1AE}"/>
              </a:ext>
            </a:extLst>
          </p:cNvPr>
          <p:cNvPicPr>
            <a:picLocks noChangeAspect="1"/>
          </p:cNvPicPr>
          <p:nvPr/>
        </p:nvPicPr>
        <p:blipFill>
          <a:blip r:embed="rId5"/>
          <a:stretch>
            <a:fillRect/>
          </a:stretch>
        </p:blipFill>
        <p:spPr>
          <a:xfrm>
            <a:off x="4848573" y="4495042"/>
            <a:ext cx="2388722" cy="1592481"/>
          </a:xfrm>
          <a:prstGeom prst="rect">
            <a:avLst/>
          </a:prstGeom>
        </p:spPr>
      </p:pic>
      <p:pic>
        <p:nvPicPr>
          <p:cNvPr id="9" name="Picture 8">
            <a:extLst>
              <a:ext uri="{FF2B5EF4-FFF2-40B4-BE49-F238E27FC236}">
                <a16:creationId xmlns:a16="http://schemas.microsoft.com/office/drawing/2014/main" id="{04766444-A0FB-8B3C-7C46-C9BBF7D4FA4D}"/>
              </a:ext>
            </a:extLst>
          </p:cNvPr>
          <p:cNvPicPr>
            <a:picLocks noChangeAspect="1"/>
          </p:cNvPicPr>
          <p:nvPr/>
        </p:nvPicPr>
        <p:blipFill>
          <a:blip r:embed="rId6"/>
          <a:stretch>
            <a:fillRect/>
          </a:stretch>
        </p:blipFill>
        <p:spPr>
          <a:xfrm>
            <a:off x="9083562" y="4495042"/>
            <a:ext cx="2387974" cy="1592481"/>
          </a:xfrm>
          <a:prstGeom prst="rect">
            <a:avLst/>
          </a:prstGeom>
        </p:spPr>
      </p:pic>
      <p:pic>
        <p:nvPicPr>
          <p:cNvPr id="10" name="Picture 9">
            <a:extLst>
              <a:ext uri="{FF2B5EF4-FFF2-40B4-BE49-F238E27FC236}">
                <a16:creationId xmlns:a16="http://schemas.microsoft.com/office/drawing/2014/main" id="{91CAB1A0-4A69-F8EA-1D6B-78944F0FEE6F}"/>
              </a:ext>
            </a:extLst>
          </p:cNvPr>
          <p:cNvPicPr>
            <a:picLocks noChangeAspect="1"/>
          </p:cNvPicPr>
          <p:nvPr/>
        </p:nvPicPr>
        <p:blipFill>
          <a:blip r:embed="rId7"/>
          <a:stretch>
            <a:fillRect/>
          </a:stretch>
        </p:blipFill>
        <p:spPr>
          <a:xfrm>
            <a:off x="616745" y="4516463"/>
            <a:ext cx="2662947" cy="1592480"/>
          </a:xfrm>
          <a:prstGeom prst="rect">
            <a:avLst/>
          </a:prstGeom>
        </p:spPr>
      </p:pic>
      <p:sp>
        <p:nvSpPr>
          <p:cNvPr id="13" name="Arrow: Right 12">
            <a:extLst>
              <a:ext uri="{FF2B5EF4-FFF2-40B4-BE49-F238E27FC236}">
                <a16:creationId xmlns:a16="http://schemas.microsoft.com/office/drawing/2014/main" id="{AD197D74-5732-BA3A-0343-014885FA9CFC}"/>
              </a:ext>
            </a:extLst>
          </p:cNvPr>
          <p:cNvSpPr/>
          <p:nvPr/>
        </p:nvSpPr>
        <p:spPr>
          <a:xfrm>
            <a:off x="5780865" y="2374241"/>
            <a:ext cx="704848" cy="343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694687B-41DC-9C0C-B0F8-8585CEA309A6}"/>
              </a:ext>
            </a:extLst>
          </p:cNvPr>
          <p:cNvSpPr/>
          <p:nvPr/>
        </p:nvSpPr>
        <p:spPr>
          <a:xfrm>
            <a:off x="3647078" y="5264762"/>
            <a:ext cx="836548" cy="3128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EF89B7D0-1D68-B732-8AE8-6E4D89C7046B}"/>
              </a:ext>
            </a:extLst>
          </p:cNvPr>
          <p:cNvSpPr/>
          <p:nvPr/>
        </p:nvSpPr>
        <p:spPr>
          <a:xfrm>
            <a:off x="7602243" y="5243292"/>
            <a:ext cx="839983" cy="355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2048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AD24FA7780B349A163044AA32EC040" ma:contentTypeVersion="3" ma:contentTypeDescription="Create a new document." ma:contentTypeScope="" ma:versionID="65ce1b16a12e440dd3ce5b99a4918ba5">
  <xsd:schema xmlns:xsd="http://www.w3.org/2001/XMLSchema" xmlns:xs="http://www.w3.org/2001/XMLSchema" xmlns:p="http://schemas.microsoft.com/office/2006/metadata/properties" xmlns:ns3="cc63d607-3dc1-41ed-842f-0fabc07f03c4" targetNamespace="http://schemas.microsoft.com/office/2006/metadata/properties" ma:root="true" ma:fieldsID="4e53cd6b257a75dfd351f42929813c44" ns3:_="">
    <xsd:import namespace="cc63d607-3dc1-41ed-842f-0fabc07f03c4"/>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63d607-3dc1-41ed-842f-0fabc07f03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1B44E0-FE85-42A6-A4C7-2ED0056A2340}">
  <ds:schemaRefs>
    <ds:schemaRef ds:uri="http://schemas.microsoft.com/office/2006/documentManagement/types"/>
    <ds:schemaRef ds:uri="http://purl.org/dc/terms/"/>
    <ds:schemaRef ds:uri="http://schemas.microsoft.com/office/2006/metadata/properties"/>
    <ds:schemaRef ds:uri="http://purl.org/dc/dcmitype/"/>
    <ds:schemaRef ds:uri="http://purl.org/dc/elements/1.1/"/>
    <ds:schemaRef ds:uri="http://schemas.microsoft.com/office/infopath/2007/PartnerControls"/>
    <ds:schemaRef ds:uri="http://schemas.openxmlformats.org/package/2006/metadata/core-properties"/>
    <ds:schemaRef ds:uri="cc63d607-3dc1-41ed-842f-0fabc07f03c4"/>
    <ds:schemaRef ds:uri="http://www.w3.org/XML/1998/namespace"/>
  </ds:schemaRefs>
</ds:datastoreItem>
</file>

<file path=customXml/itemProps2.xml><?xml version="1.0" encoding="utf-8"?>
<ds:datastoreItem xmlns:ds="http://schemas.openxmlformats.org/officeDocument/2006/customXml" ds:itemID="{CA365560-6FA5-4495-923D-F7DF293389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63d607-3dc1-41ed-842f-0fabc07f03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ACF709-7BB7-4EDF-8CB8-FA472F8276B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448</TotalTime>
  <Words>792</Words>
  <Application>Microsoft Office PowerPoint</Application>
  <PresentationFormat>Widescreen</PresentationFormat>
  <Paragraphs>72</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HelveticaNeue Regular</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saran raj</dc:creator>
  <cp:lastModifiedBy>Saran A</cp:lastModifiedBy>
  <cp:revision>5</cp:revision>
  <dcterms:created xsi:type="dcterms:W3CDTF">2023-09-10T17:11:25Z</dcterms:created>
  <dcterms:modified xsi:type="dcterms:W3CDTF">2023-09-26T09:14:34Z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2023-09-10T19:30:32Z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ba23bc81-0b52-45c6-8c55-365b2c62917c</vt:lpwstr>
  </property>
  <property fmtid="{D5CDD505-2E9C-101B-9397-08002B2CF9AE}" pid="7" name="MSIP_Label_defa4170-0d19-0005-0004-bc88714345d2_ActionId">
    <vt:lpwstr>8df649f4-63e6-4e76-a0f1-9c9ad5ddac28</vt:lpwstr>
  </property>
  <property fmtid="{D5CDD505-2E9C-101B-9397-08002B2CF9AE}" pid="8" name="MSIP_Label_defa4170-0d19-0005-0004-bc88714345d2_ContentBits">
    <vt:lpwstr>0</vt:lpwstr>
  </property>
  <property fmtid="{D5CDD505-2E9C-101B-9397-08002B2CF9AE}" pid="9" name="ContentTypeId">
    <vt:lpwstr>0x010100C1AD24FA7780B349A163044AA32EC040</vt:lpwstr>
  </property>
</Properties>
</file>